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0" r:id="rId2"/>
    <p:sldMasterId id="2147483712" r:id="rId3"/>
    <p:sldMasterId id="2147483725" r:id="rId4"/>
  </p:sldMasterIdLst>
  <p:notesMasterIdLst>
    <p:notesMasterId r:id="rId29"/>
  </p:notesMasterIdLst>
  <p:sldIdLst>
    <p:sldId id="275" r:id="rId5"/>
    <p:sldId id="362" r:id="rId6"/>
    <p:sldId id="358" r:id="rId7"/>
    <p:sldId id="338" r:id="rId8"/>
    <p:sldId id="339" r:id="rId9"/>
    <p:sldId id="340" r:id="rId10"/>
    <p:sldId id="341" r:id="rId11"/>
    <p:sldId id="342" r:id="rId12"/>
    <p:sldId id="343" r:id="rId13"/>
    <p:sldId id="344" r:id="rId14"/>
    <p:sldId id="345" r:id="rId15"/>
    <p:sldId id="346" r:id="rId16"/>
    <p:sldId id="347" r:id="rId17"/>
    <p:sldId id="348" r:id="rId18"/>
    <p:sldId id="359" r:id="rId19"/>
    <p:sldId id="350" r:id="rId20"/>
    <p:sldId id="351" r:id="rId21"/>
    <p:sldId id="352" r:id="rId22"/>
    <p:sldId id="353" r:id="rId23"/>
    <p:sldId id="354" r:id="rId24"/>
    <p:sldId id="355" r:id="rId25"/>
    <p:sldId id="356" r:id="rId26"/>
    <p:sldId id="361" r:id="rId27"/>
    <p:sldId id="357" r:id="rId28"/>
  </p:sldIdLst>
  <p:sldSz cx="9144000" cy="6858000" type="screen4x3"/>
  <p:notesSz cx="6994525"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265"/>
    <a:srgbClr val="007D57"/>
    <a:srgbClr val="005DAA"/>
    <a:srgbClr val="541900"/>
    <a:srgbClr val="005984"/>
    <a:srgbClr val="76AE99"/>
    <a:srgbClr val="B0B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3" autoAdjust="0"/>
    <p:restoredTop sz="80317" autoAdjust="0"/>
  </p:normalViewPr>
  <p:slideViewPr>
    <p:cSldViewPr>
      <p:cViewPr varScale="1">
        <p:scale>
          <a:sx n="73" d="100"/>
          <a:sy n="73" d="100"/>
        </p:scale>
        <p:origin x="-1656" y="-112"/>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C0154-3C31-4690-86BE-9F133C4B986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US"/>
        </a:p>
      </dgm:t>
    </dgm:pt>
    <dgm:pt modelId="{AFE3022B-DDB3-4DDE-AAE8-3FEE507E19B6}">
      <dgm:prSet phldrT="[Text]" custT="1"/>
      <dgm:spPr>
        <a:ln w="38100">
          <a:solidFill>
            <a:schemeClr val="tx1"/>
          </a:solidFill>
        </a:ln>
      </dgm:spPr>
      <dgm:t>
        <a:bodyPr anchor="t" anchorCtr="0"/>
        <a:lstStyle/>
        <a:p>
          <a:pPr>
            <a:spcAft>
              <a:spcPts val="300"/>
            </a:spcAft>
          </a:pPr>
          <a:r>
            <a:rPr lang="en-US" sz="1400" b="1" dirty="0" smtClean="0">
              <a:solidFill>
                <a:srgbClr val="000000"/>
              </a:solidFill>
            </a:rPr>
            <a:t>1</a:t>
          </a:r>
        </a:p>
        <a:p>
          <a:pPr>
            <a:spcAft>
              <a:spcPts val="300"/>
            </a:spcAft>
          </a:pPr>
          <a:r>
            <a:rPr lang="en-US" sz="1400" b="1" dirty="0" smtClean="0">
              <a:solidFill>
                <a:srgbClr val="000000"/>
              </a:solidFill>
            </a:rPr>
            <a:t>Forecasting Climate Impacts and Assessing Vulnerabilities</a:t>
          </a:r>
        </a:p>
      </dgm:t>
    </dgm:pt>
    <dgm:pt modelId="{C6463E85-2E63-4893-A27F-F8CE68B253A1}" type="parTrans" cxnId="{075DC1A8-921E-47D0-A766-380948081D79}">
      <dgm:prSet/>
      <dgm:spPr/>
      <dgm:t>
        <a:bodyPr/>
        <a:lstStyle/>
        <a:p>
          <a:endParaRPr lang="en-US"/>
        </a:p>
      </dgm:t>
    </dgm:pt>
    <dgm:pt modelId="{6AA84101-7A08-43B9-9C29-2DD90516D137}" type="sibTrans" cxnId="{075DC1A8-921E-47D0-A766-380948081D79}">
      <dgm:prSet/>
      <dgm:spPr>
        <a:ln w="38100">
          <a:solidFill>
            <a:schemeClr val="tx1"/>
          </a:solidFill>
        </a:ln>
      </dgm:spPr>
      <dgm:t>
        <a:bodyPr/>
        <a:lstStyle/>
        <a:p>
          <a:endParaRPr lang="en-US"/>
        </a:p>
      </dgm:t>
    </dgm:pt>
    <dgm:pt modelId="{6644C28C-FFE6-4F8A-8007-304ECF8ECD15}">
      <dgm:prSet phldrT="[Text]" custT="1"/>
      <dgm:spPr>
        <a:ln w="38100">
          <a:solidFill>
            <a:schemeClr val="tx1"/>
          </a:solidFill>
        </a:ln>
      </dgm:spPr>
      <dgm:t>
        <a:bodyPr anchor="t" anchorCtr="0"/>
        <a:lstStyle/>
        <a:p>
          <a:pPr>
            <a:spcAft>
              <a:spcPts val="300"/>
            </a:spcAft>
          </a:pPr>
          <a:r>
            <a:rPr lang="en-US" sz="1400" b="1" dirty="0" smtClean="0">
              <a:solidFill>
                <a:srgbClr val="000000"/>
              </a:solidFill>
            </a:rPr>
            <a:t>2</a:t>
          </a:r>
        </a:p>
        <a:p>
          <a:pPr>
            <a:spcAft>
              <a:spcPts val="300"/>
            </a:spcAft>
          </a:pPr>
          <a:r>
            <a:rPr lang="en-US" sz="1400" b="1" dirty="0" smtClean="0">
              <a:solidFill>
                <a:srgbClr val="000000"/>
              </a:solidFill>
            </a:rPr>
            <a:t>Projecting the Disease Burden</a:t>
          </a:r>
        </a:p>
      </dgm:t>
    </dgm:pt>
    <dgm:pt modelId="{7E5513D2-0A06-4B9A-9AC6-F7896B0A1307}" type="parTrans" cxnId="{72E8BD17-9D2D-4807-85E5-31063F2566F5}">
      <dgm:prSet/>
      <dgm:spPr/>
      <dgm:t>
        <a:bodyPr/>
        <a:lstStyle/>
        <a:p>
          <a:endParaRPr lang="en-US"/>
        </a:p>
      </dgm:t>
    </dgm:pt>
    <dgm:pt modelId="{7456AB5B-F2ED-46D7-9E5D-D6A489D1AEE1}" type="sibTrans" cxnId="{72E8BD17-9D2D-4807-85E5-31063F2566F5}">
      <dgm:prSet/>
      <dgm:spPr>
        <a:ln w="38100">
          <a:solidFill>
            <a:schemeClr val="tx1"/>
          </a:solidFill>
        </a:ln>
      </dgm:spPr>
      <dgm:t>
        <a:bodyPr/>
        <a:lstStyle/>
        <a:p>
          <a:endParaRPr lang="en-US"/>
        </a:p>
      </dgm:t>
    </dgm:pt>
    <dgm:pt modelId="{DA19E9E8-1800-4235-B06C-903BC288A206}">
      <dgm:prSet phldrT="[Text]" custT="1"/>
      <dgm:spPr>
        <a:ln w="38100">
          <a:solidFill>
            <a:schemeClr val="tx1"/>
          </a:solidFill>
        </a:ln>
      </dgm:spPr>
      <dgm:t>
        <a:bodyPr anchor="t" anchorCtr="0"/>
        <a:lstStyle/>
        <a:p>
          <a:pPr>
            <a:spcAft>
              <a:spcPts val="300"/>
            </a:spcAft>
          </a:pPr>
          <a:r>
            <a:rPr lang="en-US" sz="1400" b="1" dirty="0" smtClean="0">
              <a:solidFill>
                <a:srgbClr val="000000"/>
              </a:solidFill>
            </a:rPr>
            <a:t>3</a:t>
          </a:r>
        </a:p>
        <a:p>
          <a:pPr>
            <a:spcAft>
              <a:spcPts val="300"/>
            </a:spcAft>
          </a:pPr>
          <a:r>
            <a:rPr lang="en-US" sz="1400" b="1" dirty="0" smtClean="0">
              <a:solidFill>
                <a:srgbClr val="000000"/>
              </a:solidFill>
            </a:rPr>
            <a:t>Assessing  Public Health Interventions </a:t>
          </a:r>
        </a:p>
      </dgm:t>
    </dgm:pt>
    <dgm:pt modelId="{37177C43-5C14-4197-BC44-799055AC3DAD}" type="parTrans" cxnId="{B2FC8E03-D076-4418-AA70-CCE4B5BEBF85}">
      <dgm:prSet/>
      <dgm:spPr/>
      <dgm:t>
        <a:bodyPr/>
        <a:lstStyle/>
        <a:p>
          <a:endParaRPr lang="en-US"/>
        </a:p>
      </dgm:t>
    </dgm:pt>
    <dgm:pt modelId="{2C9A216D-4112-4C92-998E-81732465A37D}" type="sibTrans" cxnId="{B2FC8E03-D076-4418-AA70-CCE4B5BEBF85}">
      <dgm:prSet/>
      <dgm:spPr>
        <a:ln w="38100">
          <a:solidFill>
            <a:schemeClr val="tx1"/>
          </a:solidFill>
        </a:ln>
      </dgm:spPr>
      <dgm:t>
        <a:bodyPr/>
        <a:lstStyle/>
        <a:p>
          <a:endParaRPr lang="en-US"/>
        </a:p>
      </dgm:t>
    </dgm:pt>
    <dgm:pt modelId="{02E59666-7177-4B9F-9BA9-57E133125A10}">
      <dgm:prSet phldrT="[Text]" custT="1"/>
      <dgm:spPr>
        <a:ln w="38100">
          <a:solidFill>
            <a:schemeClr val="tx1"/>
          </a:solidFill>
        </a:ln>
      </dgm:spPr>
      <dgm:t>
        <a:bodyPr anchor="t" anchorCtr="0"/>
        <a:lstStyle/>
        <a:p>
          <a:pPr>
            <a:spcAft>
              <a:spcPts val="300"/>
            </a:spcAft>
          </a:pPr>
          <a:r>
            <a:rPr lang="en-US" sz="1400" b="1" dirty="0" smtClean="0">
              <a:solidFill>
                <a:srgbClr val="000000"/>
              </a:solidFill>
            </a:rPr>
            <a:t>4</a:t>
          </a:r>
        </a:p>
        <a:p>
          <a:pPr>
            <a:spcAft>
              <a:spcPts val="300"/>
            </a:spcAft>
          </a:pPr>
          <a:r>
            <a:rPr lang="en-US" sz="1400" b="1" dirty="0" smtClean="0">
              <a:solidFill>
                <a:srgbClr val="000000"/>
              </a:solidFill>
            </a:rPr>
            <a:t>Developing and Implementing a Climate and Health Adaptation Plan</a:t>
          </a:r>
        </a:p>
      </dgm:t>
    </dgm:pt>
    <dgm:pt modelId="{C21CEF49-BC8F-4819-A048-E80468F3E9CC}" type="parTrans" cxnId="{D07E8FF3-3C72-4EF2-A673-FDB8372159C9}">
      <dgm:prSet/>
      <dgm:spPr/>
      <dgm:t>
        <a:bodyPr/>
        <a:lstStyle/>
        <a:p>
          <a:endParaRPr lang="en-US"/>
        </a:p>
      </dgm:t>
    </dgm:pt>
    <dgm:pt modelId="{508BFE6F-EA2D-4F3A-B3ED-86FBA7BD295C}" type="sibTrans" cxnId="{D07E8FF3-3C72-4EF2-A673-FDB8372159C9}">
      <dgm:prSet/>
      <dgm:spPr>
        <a:ln w="38100">
          <a:solidFill>
            <a:schemeClr val="tx1"/>
          </a:solidFill>
        </a:ln>
      </dgm:spPr>
      <dgm:t>
        <a:bodyPr/>
        <a:lstStyle/>
        <a:p>
          <a:endParaRPr lang="en-US"/>
        </a:p>
      </dgm:t>
    </dgm:pt>
    <dgm:pt modelId="{0B35B69D-FAB3-423C-8D14-895B6BB195B0}">
      <dgm:prSet phldrT="[Text]" custT="1"/>
      <dgm:spPr>
        <a:ln w="38100">
          <a:solidFill>
            <a:schemeClr val="tx1"/>
          </a:solidFill>
        </a:ln>
      </dgm:spPr>
      <dgm:t>
        <a:bodyPr anchor="t" anchorCtr="0"/>
        <a:lstStyle/>
        <a:p>
          <a:pPr>
            <a:spcAft>
              <a:spcPts val="300"/>
            </a:spcAft>
          </a:pPr>
          <a:r>
            <a:rPr lang="en-US" sz="1400" b="1" dirty="0" smtClean="0">
              <a:solidFill>
                <a:srgbClr val="000000"/>
              </a:solidFill>
            </a:rPr>
            <a:t>5</a:t>
          </a:r>
        </a:p>
        <a:p>
          <a:pPr>
            <a:spcAft>
              <a:spcPts val="300"/>
            </a:spcAft>
          </a:pPr>
          <a:r>
            <a:rPr lang="en-US" sz="1400" b="1" dirty="0" smtClean="0">
              <a:solidFill>
                <a:srgbClr val="000000"/>
              </a:solidFill>
            </a:rPr>
            <a:t>Evaluating Impact and Improving Quality of Activities</a:t>
          </a:r>
        </a:p>
      </dgm:t>
    </dgm:pt>
    <dgm:pt modelId="{BEA74D3D-445B-4343-A592-85986C153C71}" type="parTrans" cxnId="{5E71F511-FB17-4A19-975F-D7460200BF72}">
      <dgm:prSet/>
      <dgm:spPr/>
      <dgm:t>
        <a:bodyPr/>
        <a:lstStyle/>
        <a:p>
          <a:endParaRPr lang="en-US"/>
        </a:p>
      </dgm:t>
    </dgm:pt>
    <dgm:pt modelId="{1DDE6626-432B-4A6A-AF1F-2D65B857C5A9}" type="sibTrans" cxnId="{5E71F511-FB17-4A19-975F-D7460200BF72}">
      <dgm:prSet/>
      <dgm:spPr>
        <a:ln w="38100">
          <a:solidFill>
            <a:schemeClr val="tx1"/>
          </a:solidFill>
        </a:ln>
      </dgm:spPr>
      <dgm:t>
        <a:bodyPr/>
        <a:lstStyle/>
        <a:p>
          <a:endParaRPr lang="en-US"/>
        </a:p>
      </dgm:t>
    </dgm:pt>
    <dgm:pt modelId="{369BE1CF-13C0-4766-83DC-70BC662544DC}" type="pres">
      <dgm:prSet presAssocID="{064C0154-3C31-4690-86BE-9F133C4B986C}" presName="cycle" presStyleCnt="0">
        <dgm:presLayoutVars>
          <dgm:dir/>
          <dgm:resizeHandles val="exact"/>
        </dgm:presLayoutVars>
      </dgm:prSet>
      <dgm:spPr/>
      <dgm:t>
        <a:bodyPr/>
        <a:lstStyle/>
        <a:p>
          <a:endParaRPr lang="en-US"/>
        </a:p>
      </dgm:t>
    </dgm:pt>
    <dgm:pt modelId="{DFD7471E-7210-4CEB-9449-66B93D15BADD}" type="pres">
      <dgm:prSet presAssocID="{AFE3022B-DDB3-4DDE-AAE8-3FEE507E19B6}" presName="node" presStyleLbl="node1" presStyleIdx="0" presStyleCnt="5">
        <dgm:presLayoutVars>
          <dgm:bulletEnabled val="1"/>
        </dgm:presLayoutVars>
      </dgm:prSet>
      <dgm:spPr/>
      <dgm:t>
        <a:bodyPr/>
        <a:lstStyle/>
        <a:p>
          <a:endParaRPr lang="en-US"/>
        </a:p>
      </dgm:t>
    </dgm:pt>
    <dgm:pt modelId="{45CFEFDF-409A-4F86-B6AD-17337DC23E64}" type="pres">
      <dgm:prSet presAssocID="{AFE3022B-DDB3-4DDE-AAE8-3FEE507E19B6}" presName="spNode" presStyleCnt="0"/>
      <dgm:spPr/>
    </dgm:pt>
    <dgm:pt modelId="{153B8E3D-15B3-4E59-BB9A-2D93ACA789CD}" type="pres">
      <dgm:prSet presAssocID="{6AA84101-7A08-43B9-9C29-2DD90516D137}" presName="sibTrans" presStyleLbl="sibTrans1D1" presStyleIdx="0" presStyleCnt="5"/>
      <dgm:spPr/>
      <dgm:t>
        <a:bodyPr/>
        <a:lstStyle/>
        <a:p>
          <a:endParaRPr lang="en-US"/>
        </a:p>
      </dgm:t>
    </dgm:pt>
    <dgm:pt modelId="{92C520D7-8371-4D14-BBF0-ED34683C78AD}" type="pres">
      <dgm:prSet presAssocID="{6644C28C-FFE6-4F8A-8007-304ECF8ECD15}" presName="node" presStyleLbl="node1" presStyleIdx="1" presStyleCnt="5">
        <dgm:presLayoutVars>
          <dgm:bulletEnabled val="1"/>
        </dgm:presLayoutVars>
      </dgm:prSet>
      <dgm:spPr/>
      <dgm:t>
        <a:bodyPr/>
        <a:lstStyle/>
        <a:p>
          <a:endParaRPr lang="en-US"/>
        </a:p>
      </dgm:t>
    </dgm:pt>
    <dgm:pt modelId="{2A7A2522-A0CA-4DA4-89D5-2F095BCAE6C8}" type="pres">
      <dgm:prSet presAssocID="{6644C28C-FFE6-4F8A-8007-304ECF8ECD15}" presName="spNode" presStyleCnt="0"/>
      <dgm:spPr/>
    </dgm:pt>
    <dgm:pt modelId="{047EEAC1-8F2E-4427-B4B5-1E28D59EC0C0}" type="pres">
      <dgm:prSet presAssocID="{7456AB5B-F2ED-46D7-9E5D-D6A489D1AEE1}" presName="sibTrans" presStyleLbl="sibTrans1D1" presStyleIdx="1" presStyleCnt="5"/>
      <dgm:spPr/>
      <dgm:t>
        <a:bodyPr/>
        <a:lstStyle/>
        <a:p>
          <a:endParaRPr lang="en-US"/>
        </a:p>
      </dgm:t>
    </dgm:pt>
    <dgm:pt modelId="{656E420D-F541-425F-86A1-A4CFEB0BB10D}" type="pres">
      <dgm:prSet presAssocID="{DA19E9E8-1800-4235-B06C-903BC288A206}" presName="node" presStyleLbl="node1" presStyleIdx="2" presStyleCnt="5">
        <dgm:presLayoutVars>
          <dgm:bulletEnabled val="1"/>
        </dgm:presLayoutVars>
      </dgm:prSet>
      <dgm:spPr/>
      <dgm:t>
        <a:bodyPr/>
        <a:lstStyle/>
        <a:p>
          <a:endParaRPr lang="en-US"/>
        </a:p>
      </dgm:t>
    </dgm:pt>
    <dgm:pt modelId="{20A97351-F543-45BC-A572-2079958C9143}" type="pres">
      <dgm:prSet presAssocID="{DA19E9E8-1800-4235-B06C-903BC288A206}" presName="spNode" presStyleCnt="0"/>
      <dgm:spPr/>
    </dgm:pt>
    <dgm:pt modelId="{655DA6A6-FC14-4C13-A87E-C0C23FCC2ED7}" type="pres">
      <dgm:prSet presAssocID="{2C9A216D-4112-4C92-998E-81732465A37D}" presName="sibTrans" presStyleLbl="sibTrans1D1" presStyleIdx="2" presStyleCnt="5"/>
      <dgm:spPr/>
      <dgm:t>
        <a:bodyPr/>
        <a:lstStyle/>
        <a:p>
          <a:endParaRPr lang="en-US"/>
        </a:p>
      </dgm:t>
    </dgm:pt>
    <dgm:pt modelId="{50F3DBE2-00CD-4064-98C2-8E137F8318CF}" type="pres">
      <dgm:prSet presAssocID="{02E59666-7177-4B9F-9BA9-57E133125A10}" presName="node" presStyleLbl="node1" presStyleIdx="3" presStyleCnt="5">
        <dgm:presLayoutVars>
          <dgm:bulletEnabled val="1"/>
        </dgm:presLayoutVars>
      </dgm:prSet>
      <dgm:spPr/>
      <dgm:t>
        <a:bodyPr/>
        <a:lstStyle/>
        <a:p>
          <a:endParaRPr lang="en-US"/>
        </a:p>
      </dgm:t>
    </dgm:pt>
    <dgm:pt modelId="{E0652015-DCBE-4E97-9BB0-780D7AB8F880}" type="pres">
      <dgm:prSet presAssocID="{02E59666-7177-4B9F-9BA9-57E133125A10}" presName="spNode" presStyleCnt="0"/>
      <dgm:spPr/>
    </dgm:pt>
    <dgm:pt modelId="{1CFCDD1C-1669-46AE-8FC5-9B10BCC488B0}" type="pres">
      <dgm:prSet presAssocID="{508BFE6F-EA2D-4F3A-B3ED-86FBA7BD295C}" presName="sibTrans" presStyleLbl="sibTrans1D1" presStyleIdx="3" presStyleCnt="5"/>
      <dgm:spPr/>
      <dgm:t>
        <a:bodyPr/>
        <a:lstStyle/>
        <a:p>
          <a:endParaRPr lang="en-US"/>
        </a:p>
      </dgm:t>
    </dgm:pt>
    <dgm:pt modelId="{CBAF2663-214E-494A-8182-6420DFE848C0}" type="pres">
      <dgm:prSet presAssocID="{0B35B69D-FAB3-423C-8D14-895B6BB195B0}" presName="node" presStyleLbl="node1" presStyleIdx="4" presStyleCnt="5">
        <dgm:presLayoutVars>
          <dgm:bulletEnabled val="1"/>
        </dgm:presLayoutVars>
      </dgm:prSet>
      <dgm:spPr/>
      <dgm:t>
        <a:bodyPr/>
        <a:lstStyle/>
        <a:p>
          <a:endParaRPr lang="en-US"/>
        </a:p>
      </dgm:t>
    </dgm:pt>
    <dgm:pt modelId="{ECA281A1-4674-4C15-903D-DB8540C8B17B}" type="pres">
      <dgm:prSet presAssocID="{0B35B69D-FAB3-423C-8D14-895B6BB195B0}" presName="spNode" presStyleCnt="0"/>
      <dgm:spPr/>
    </dgm:pt>
    <dgm:pt modelId="{F216199A-0FD2-492E-A338-702DBA9C9534}" type="pres">
      <dgm:prSet presAssocID="{1DDE6626-432B-4A6A-AF1F-2D65B857C5A9}" presName="sibTrans" presStyleLbl="sibTrans1D1" presStyleIdx="4" presStyleCnt="5"/>
      <dgm:spPr/>
      <dgm:t>
        <a:bodyPr/>
        <a:lstStyle/>
        <a:p>
          <a:endParaRPr lang="en-US"/>
        </a:p>
      </dgm:t>
    </dgm:pt>
  </dgm:ptLst>
  <dgm:cxnLst>
    <dgm:cxn modelId="{5E71F511-FB17-4A19-975F-D7460200BF72}" srcId="{064C0154-3C31-4690-86BE-9F133C4B986C}" destId="{0B35B69D-FAB3-423C-8D14-895B6BB195B0}" srcOrd="4" destOrd="0" parTransId="{BEA74D3D-445B-4343-A592-85986C153C71}" sibTransId="{1DDE6626-432B-4A6A-AF1F-2D65B857C5A9}"/>
    <dgm:cxn modelId="{D07E8FF3-3C72-4EF2-A673-FDB8372159C9}" srcId="{064C0154-3C31-4690-86BE-9F133C4B986C}" destId="{02E59666-7177-4B9F-9BA9-57E133125A10}" srcOrd="3" destOrd="0" parTransId="{C21CEF49-BC8F-4819-A048-E80468F3E9CC}" sibTransId="{508BFE6F-EA2D-4F3A-B3ED-86FBA7BD295C}"/>
    <dgm:cxn modelId="{605411AA-6DCF-404F-ADB0-C9C1EB3B6602}" type="presOf" srcId="{7456AB5B-F2ED-46D7-9E5D-D6A489D1AEE1}" destId="{047EEAC1-8F2E-4427-B4B5-1E28D59EC0C0}" srcOrd="0" destOrd="0" presId="urn:microsoft.com/office/officeart/2005/8/layout/cycle5"/>
    <dgm:cxn modelId="{72E8BD17-9D2D-4807-85E5-31063F2566F5}" srcId="{064C0154-3C31-4690-86BE-9F133C4B986C}" destId="{6644C28C-FFE6-4F8A-8007-304ECF8ECD15}" srcOrd="1" destOrd="0" parTransId="{7E5513D2-0A06-4B9A-9AC6-F7896B0A1307}" sibTransId="{7456AB5B-F2ED-46D7-9E5D-D6A489D1AEE1}"/>
    <dgm:cxn modelId="{FF4D00BF-9A6E-4E07-8CE7-A2A12C398AC5}" type="presOf" srcId="{508BFE6F-EA2D-4F3A-B3ED-86FBA7BD295C}" destId="{1CFCDD1C-1669-46AE-8FC5-9B10BCC488B0}" srcOrd="0" destOrd="0" presId="urn:microsoft.com/office/officeart/2005/8/layout/cycle5"/>
    <dgm:cxn modelId="{31E9994F-BA5B-47B5-8C15-DC7D99E2C0BE}" type="presOf" srcId="{2C9A216D-4112-4C92-998E-81732465A37D}" destId="{655DA6A6-FC14-4C13-A87E-C0C23FCC2ED7}" srcOrd="0" destOrd="0" presId="urn:microsoft.com/office/officeart/2005/8/layout/cycle5"/>
    <dgm:cxn modelId="{075DC1A8-921E-47D0-A766-380948081D79}" srcId="{064C0154-3C31-4690-86BE-9F133C4B986C}" destId="{AFE3022B-DDB3-4DDE-AAE8-3FEE507E19B6}" srcOrd="0" destOrd="0" parTransId="{C6463E85-2E63-4893-A27F-F8CE68B253A1}" sibTransId="{6AA84101-7A08-43B9-9C29-2DD90516D137}"/>
    <dgm:cxn modelId="{34787B73-4501-4D3D-A7A0-4CD927E87E99}" type="presOf" srcId="{6AA84101-7A08-43B9-9C29-2DD90516D137}" destId="{153B8E3D-15B3-4E59-BB9A-2D93ACA789CD}" srcOrd="0" destOrd="0" presId="urn:microsoft.com/office/officeart/2005/8/layout/cycle5"/>
    <dgm:cxn modelId="{B6340D8B-FE7E-4950-BFD0-3AEE0DDF690B}" type="presOf" srcId="{1DDE6626-432B-4A6A-AF1F-2D65B857C5A9}" destId="{F216199A-0FD2-492E-A338-702DBA9C9534}" srcOrd="0" destOrd="0" presId="urn:microsoft.com/office/officeart/2005/8/layout/cycle5"/>
    <dgm:cxn modelId="{DD86525C-9035-4B11-BAE7-A166CC65B4E2}" type="presOf" srcId="{AFE3022B-DDB3-4DDE-AAE8-3FEE507E19B6}" destId="{DFD7471E-7210-4CEB-9449-66B93D15BADD}" srcOrd="0" destOrd="0" presId="urn:microsoft.com/office/officeart/2005/8/layout/cycle5"/>
    <dgm:cxn modelId="{7EFE6F4B-AAE4-4E17-8C52-F033C51564CB}" type="presOf" srcId="{064C0154-3C31-4690-86BE-9F133C4B986C}" destId="{369BE1CF-13C0-4766-83DC-70BC662544DC}" srcOrd="0" destOrd="0" presId="urn:microsoft.com/office/officeart/2005/8/layout/cycle5"/>
    <dgm:cxn modelId="{B2FC8E03-D076-4418-AA70-CCE4B5BEBF85}" srcId="{064C0154-3C31-4690-86BE-9F133C4B986C}" destId="{DA19E9E8-1800-4235-B06C-903BC288A206}" srcOrd="2" destOrd="0" parTransId="{37177C43-5C14-4197-BC44-799055AC3DAD}" sibTransId="{2C9A216D-4112-4C92-998E-81732465A37D}"/>
    <dgm:cxn modelId="{3ABA6601-6FFC-438C-A9E8-78AEA0794DEC}" type="presOf" srcId="{02E59666-7177-4B9F-9BA9-57E133125A10}" destId="{50F3DBE2-00CD-4064-98C2-8E137F8318CF}" srcOrd="0" destOrd="0" presId="urn:microsoft.com/office/officeart/2005/8/layout/cycle5"/>
    <dgm:cxn modelId="{453C4766-B4B0-466D-9810-CF7983D455A2}" type="presOf" srcId="{0B35B69D-FAB3-423C-8D14-895B6BB195B0}" destId="{CBAF2663-214E-494A-8182-6420DFE848C0}" srcOrd="0" destOrd="0" presId="urn:microsoft.com/office/officeart/2005/8/layout/cycle5"/>
    <dgm:cxn modelId="{6833E9BA-6D6A-4800-A265-A1D0E7D7B836}" type="presOf" srcId="{6644C28C-FFE6-4F8A-8007-304ECF8ECD15}" destId="{92C520D7-8371-4D14-BBF0-ED34683C78AD}" srcOrd="0" destOrd="0" presId="urn:microsoft.com/office/officeart/2005/8/layout/cycle5"/>
    <dgm:cxn modelId="{4C999374-9653-4C62-825F-333C69A342EF}" type="presOf" srcId="{DA19E9E8-1800-4235-B06C-903BC288A206}" destId="{656E420D-F541-425F-86A1-A4CFEB0BB10D}" srcOrd="0" destOrd="0" presId="urn:microsoft.com/office/officeart/2005/8/layout/cycle5"/>
    <dgm:cxn modelId="{67E88A3C-EB0C-46DE-9C1A-DF7D044C6B2E}" type="presParOf" srcId="{369BE1CF-13C0-4766-83DC-70BC662544DC}" destId="{DFD7471E-7210-4CEB-9449-66B93D15BADD}" srcOrd="0" destOrd="0" presId="urn:microsoft.com/office/officeart/2005/8/layout/cycle5"/>
    <dgm:cxn modelId="{E53D842C-09F0-467C-A3BA-6705419AF481}" type="presParOf" srcId="{369BE1CF-13C0-4766-83DC-70BC662544DC}" destId="{45CFEFDF-409A-4F86-B6AD-17337DC23E64}" srcOrd="1" destOrd="0" presId="urn:microsoft.com/office/officeart/2005/8/layout/cycle5"/>
    <dgm:cxn modelId="{9AB773CB-BAB1-44E4-A078-3F9677A5DE9E}" type="presParOf" srcId="{369BE1CF-13C0-4766-83DC-70BC662544DC}" destId="{153B8E3D-15B3-4E59-BB9A-2D93ACA789CD}" srcOrd="2" destOrd="0" presId="urn:microsoft.com/office/officeart/2005/8/layout/cycle5"/>
    <dgm:cxn modelId="{0677BBF7-F99F-4472-8FD1-61BCCCDB98CA}" type="presParOf" srcId="{369BE1CF-13C0-4766-83DC-70BC662544DC}" destId="{92C520D7-8371-4D14-BBF0-ED34683C78AD}" srcOrd="3" destOrd="0" presId="urn:microsoft.com/office/officeart/2005/8/layout/cycle5"/>
    <dgm:cxn modelId="{F2D816CC-B6CE-4F17-B8DA-BF73B6E3B696}" type="presParOf" srcId="{369BE1CF-13C0-4766-83DC-70BC662544DC}" destId="{2A7A2522-A0CA-4DA4-89D5-2F095BCAE6C8}" srcOrd="4" destOrd="0" presId="urn:microsoft.com/office/officeart/2005/8/layout/cycle5"/>
    <dgm:cxn modelId="{151B2593-3A58-41D4-8986-4AE2E8894A15}" type="presParOf" srcId="{369BE1CF-13C0-4766-83DC-70BC662544DC}" destId="{047EEAC1-8F2E-4427-B4B5-1E28D59EC0C0}" srcOrd="5" destOrd="0" presId="urn:microsoft.com/office/officeart/2005/8/layout/cycle5"/>
    <dgm:cxn modelId="{23F55D2A-7A41-490E-8D67-FA92F55F5662}" type="presParOf" srcId="{369BE1CF-13C0-4766-83DC-70BC662544DC}" destId="{656E420D-F541-425F-86A1-A4CFEB0BB10D}" srcOrd="6" destOrd="0" presId="urn:microsoft.com/office/officeart/2005/8/layout/cycle5"/>
    <dgm:cxn modelId="{B06ADD83-5836-45D7-AA76-657595167BDC}" type="presParOf" srcId="{369BE1CF-13C0-4766-83DC-70BC662544DC}" destId="{20A97351-F543-45BC-A572-2079958C9143}" srcOrd="7" destOrd="0" presId="urn:microsoft.com/office/officeart/2005/8/layout/cycle5"/>
    <dgm:cxn modelId="{1945AC20-266A-4D05-9109-CAD3BAE26030}" type="presParOf" srcId="{369BE1CF-13C0-4766-83DC-70BC662544DC}" destId="{655DA6A6-FC14-4C13-A87E-C0C23FCC2ED7}" srcOrd="8" destOrd="0" presId="urn:microsoft.com/office/officeart/2005/8/layout/cycle5"/>
    <dgm:cxn modelId="{BDDBA672-31D4-4A35-9FD7-F6F1A3F22000}" type="presParOf" srcId="{369BE1CF-13C0-4766-83DC-70BC662544DC}" destId="{50F3DBE2-00CD-4064-98C2-8E137F8318CF}" srcOrd="9" destOrd="0" presId="urn:microsoft.com/office/officeart/2005/8/layout/cycle5"/>
    <dgm:cxn modelId="{4B2C268D-BF5B-474F-B25E-54ADEDE4C6B7}" type="presParOf" srcId="{369BE1CF-13C0-4766-83DC-70BC662544DC}" destId="{E0652015-DCBE-4E97-9BB0-780D7AB8F880}" srcOrd="10" destOrd="0" presId="urn:microsoft.com/office/officeart/2005/8/layout/cycle5"/>
    <dgm:cxn modelId="{3C6D8F3B-CF10-4662-8549-4112B56F8D4C}" type="presParOf" srcId="{369BE1CF-13C0-4766-83DC-70BC662544DC}" destId="{1CFCDD1C-1669-46AE-8FC5-9B10BCC488B0}" srcOrd="11" destOrd="0" presId="urn:microsoft.com/office/officeart/2005/8/layout/cycle5"/>
    <dgm:cxn modelId="{BA260B8F-965D-4234-8111-E7C4C642972D}" type="presParOf" srcId="{369BE1CF-13C0-4766-83DC-70BC662544DC}" destId="{CBAF2663-214E-494A-8182-6420DFE848C0}" srcOrd="12" destOrd="0" presId="urn:microsoft.com/office/officeart/2005/8/layout/cycle5"/>
    <dgm:cxn modelId="{652E5790-D833-4BB8-AF83-0475757197A8}" type="presParOf" srcId="{369BE1CF-13C0-4766-83DC-70BC662544DC}" destId="{ECA281A1-4674-4C15-903D-DB8540C8B17B}" srcOrd="13" destOrd="0" presId="urn:microsoft.com/office/officeart/2005/8/layout/cycle5"/>
    <dgm:cxn modelId="{2756A5E5-C69E-40F9-A7BB-7D45113D897B}" type="presParOf" srcId="{369BE1CF-13C0-4766-83DC-70BC662544DC}" destId="{F216199A-0FD2-492E-A338-702DBA9C95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471E-7210-4CEB-9449-66B93D15BADD}">
      <dsp:nvSpPr>
        <dsp:cNvPr id="0" name=""/>
        <dsp:cNvSpPr/>
      </dsp:nvSpPr>
      <dsp:spPr>
        <a:xfrm>
          <a:off x="3188568" y="2570"/>
          <a:ext cx="1852463" cy="1204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ts val="300"/>
            </a:spcAft>
          </a:pPr>
          <a:r>
            <a:rPr lang="en-US" sz="1400" b="1" kern="1200" dirty="0" smtClean="0">
              <a:solidFill>
                <a:srgbClr val="000000"/>
              </a:solidFill>
            </a:rPr>
            <a:t>1</a:t>
          </a:r>
        </a:p>
        <a:p>
          <a:pPr lvl="0" algn="ctr" defTabSz="622300">
            <a:lnSpc>
              <a:spcPct val="90000"/>
            </a:lnSpc>
            <a:spcBef>
              <a:spcPct val="0"/>
            </a:spcBef>
            <a:spcAft>
              <a:spcPts val="300"/>
            </a:spcAft>
          </a:pPr>
          <a:r>
            <a:rPr lang="en-US" sz="1400" b="1" kern="1200" dirty="0" smtClean="0">
              <a:solidFill>
                <a:srgbClr val="000000"/>
              </a:solidFill>
            </a:rPr>
            <a:t>Forecasting Climate Impacts and Assessing Vulnerabilities</a:t>
          </a:r>
        </a:p>
      </dsp:txBody>
      <dsp:txXfrm>
        <a:off x="3247347" y="61349"/>
        <a:ext cx="1734905" cy="1086543"/>
      </dsp:txXfrm>
    </dsp:sp>
    <dsp:sp modelId="{153B8E3D-15B3-4E59-BB9A-2D93ACA789CD}">
      <dsp:nvSpPr>
        <dsp:cNvPr id="0" name=""/>
        <dsp:cNvSpPr/>
      </dsp:nvSpPr>
      <dsp:spPr>
        <a:xfrm>
          <a:off x="1710143" y="604621"/>
          <a:ext cx="4809312" cy="4809312"/>
        </a:xfrm>
        <a:custGeom>
          <a:avLst/>
          <a:gdLst/>
          <a:ahLst/>
          <a:cxnLst/>
          <a:rect l="0" t="0" r="0" b="0"/>
          <a:pathLst>
            <a:path>
              <a:moveTo>
                <a:pt x="3578809" y="306148"/>
              </a:moveTo>
              <a:arcTo wR="2404656" hR="2404656" stAng="17953667" swAng="1211170"/>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92C520D7-8371-4D14-BBF0-ED34683C78AD}">
      <dsp:nvSpPr>
        <dsp:cNvPr id="0" name=""/>
        <dsp:cNvSpPr/>
      </dsp:nvSpPr>
      <dsp:spPr>
        <a:xfrm>
          <a:off x="5475532" y="1664147"/>
          <a:ext cx="1852463" cy="1204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ts val="300"/>
            </a:spcAft>
          </a:pPr>
          <a:r>
            <a:rPr lang="en-US" sz="1400" b="1" kern="1200" dirty="0" smtClean="0">
              <a:solidFill>
                <a:srgbClr val="000000"/>
              </a:solidFill>
            </a:rPr>
            <a:t>2</a:t>
          </a:r>
        </a:p>
        <a:p>
          <a:pPr lvl="0" algn="ctr" defTabSz="622300">
            <a:lnSpc>
              <a:spcPct val="90000"/>
            </a:lnSpc>
            <a:spcBef>
              <a:spcPct val="0"/>
            </a:spcBef>
            <a:spcAft>
              <a:spcPts val="300"/>
            </a:spcAft>
          </a:pPr>
          <a:r>
            <a:rPr lang="en-US" sz="1400" b="1" kern="1200" dirty="0" smtClean="0">
              <a:solidFill>
                <a:srgbClr val="000000"/>
              </a:solidFill>
            </a:rPr>
            <a:t>Projecting the Disease Burden</a:t>
          </a:r>
        </a:p>
      </dsp:txBody>
      <dsp:txXfrm>
        <a:off x="5534311" y="1722926"/>
        <a:ext cx="1734905" cy="1086543"/>
      </dsp:txXfrm>
    </dsp:sp>
    <dsp:sp modelId="{047EEAC1-8F2E-4427-B4B5-1E28D59EC0C0}">
      <dsp:nvSpPr>
        <dsp:cNvPr id="0" name=""/>
        <dsp:cNvSpPr/>
      </dsp:nvSpPr>
      <dsp:spPr>
        <a:xfrm>
          <a:off x="1710143" y="604621"/>
          <a:ext cx="4809312" cy="4809312"/>
        </a:xfrm>
        <a:custGeom>
          <a:avLst/>
          <a:gdLst/>
          <a:ahLst/>
          <a:cxnLst/>
          <a:rect l="0" t="0" r="0" b="0"/>
          <a:pathLst>
            <a:path>
              <a:moveTo>
                <a:pt x="4803538" y="2571199"/>
              </a:moveTo>
              <a:arcTo wR="2404656" hR="2404656" stAng="21838284" swAng="1359441"/>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656E420D-F541-425F-86A1-A4CFEB0BB10D}">
      <dsp:nvSpPr>
        <dsp:cNvPr id="0" name=""/>
        <dsp:cNvSpPr/>
      </dsp:nvSpPr>
      <dsp:spPr>
        <a:xfrm>
          <a:off x="4601989" y="4352634"/>
          <a:ext cx="1852463" cy="1204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ts val="300"/>
            </a:spcAft>
          </a:pPr>
          <a:r>
            <a:rPr lang="en-US" sz="1400" b="1" kern="1200" dirty="0" smtClean="0">
              <a:solidFill>
                <a:srgbClr val="000000"/>
              </a:solidFill>
            </a:rPr>
            <a:t>3</a:t>
          </a:r>
        </a:p>
        <a:p>
          <a:pPr lvl="0" algn="ctr" defTabSz="622300">
            <a:lnSpc>
              <a:spcPct val="90000"/>
            </a:lnSpc>
            <a:spcBef>
              <a:spcPct val="0"/>
            </a:spcBef>
            <a:spcAft>
              <a:spcPts val="300"/>
            </a:spcAft>
          </a:pPr>
          <a:r>
            <a:rPr lang="en-US" sz="1400" b="1" kern="1200" dirty="0" smtClean="0">
              <a:solidFill>
                <a:srgbClr val="000000"/>
              </a:solidFill>
            </a:rPr>
            <a:t>Assessing  Public Health Interventions </a:t>
          </a:r>
        </a:p>
      </dsp:txBody>
      <dsp:txXfrm>
        <a:off x="4660768" y="4411413"/>
        <a:ext cx="1734905" cy="1086543"/>
      </dsp:txXfrm>
    </dsp:sp>
    <dsp:sp modelId="{655DA6A6-FC14-4C13-A87E-C0C23FCC2ED7}">
      <dsp:nvSpPr>
        <dsp:cNvPr id="0" name=""/>
        <dsp:cNvSpPr/>
      </dsp:nvSpPr>
      <dsp:spPr>
        <a:xfrm>
          <a:off x="1710143" y="604621"/>
          <a:ext cx="4809312" cy="4809312"/>
        </a:xfrm>
        <a:custGeom>
          <a:avLst/>
          <a:gdLst/>
          <a:ahLst/>
          <a:cxnLst/>
          <a:rect l="0" t="0" r="0" b="0"/>
          <a:pathLst>
            <a:path>
              <a:moveTo>
                <a:pt x="2699621" y="4791153"/>
              </a:moveTo>
              <a:arcTo wR="2404656" hR="2404656" stAng="4977247" swAng="845506"/>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50F3DBE2-00CD-4064-98C2-8E137F8318CF}">
      <dsp:nvSpPr>
        <dsp:cNvPr id="0" name=""/>
        <dsp:cNvSpPr/>
      </dsp:nvSpPr>
      <dsp:spPr>
        <a:xfrm>
          <a:off x="1775146" y="4352634"/>
          <a:ext cx="1852463" cy="1204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ts val="300"/>
            </a:spcAft>
          </a:pPr>
          <a:r>
            <a:rPr lang="en-US" sz="1400" b="1" kern="1200" dirty="0" smtClean="0">
              <a:solidFill>
                <a:srgbClr val="000000"/>
              </a:solidFill>
            </a:rPr>
            <a:t>4</a:t>
          </a:r>
        </a:p>
        <a:p>
          <a:pPr lvl="0" algn="ctr" defTabSz="622300">
            <a:lnSpc>
              <a:spcPct val="90000"/>
            </a:lnSpc>
            <a:spcBef>
              <a:spcPct val="0"/>
            </a:spcBef>
            <a:spcAft>
              <a:spcPts val="300"/>
            </a:spcAft>
          </a:pPr>
          <a:r>
            <a:rPr lang="en-US" sz="1400" b="1" kern="1200" dirty="0" smtClean="0">
              <a:solidFill>
                <a:srgbClr val="000000"/>
              </a:solidFill>
            </a:rPr>
            <a:t>Developing and Implementing a Climate and Health Adaptation Plan</a:t>
          </a:r>
        </a:p>
      </dsp:txBody>
      <dsp:txXfrm>
        <a:off x="1833925" y="4411413"/>
        <a:ext cx="1734905" cy="1086543"/>
      </dsp:txXfrm>
    </dsp:sp>
    <dsp:sp modelId="{1CFCDD1C-1669-46AE-8FC5-9B10BCC488B0}">
      <dsp:nvSpPr>
        <dsp:cNvPr id="0" name=""/>
        <dsp:cNvSpPr/>
      </dsp:nvSpPr>
      <dsp:spPr>
        <a:xfrm>
          <a:off x="1710143" y="604621"/>
          <a:ext cx="4809312" cy="4809312"/>
        </a:xfrm>
        <a:custGeom>
          <a:avLst/>
          <a:gdLst/>
          <a:ahLst/>
          <a:cxnLst/>
          <a:rect l="0" t="0" r="0" b="0"/>
          <a:pathLst>
            <a:path>
              <a:moveTo>
                <a:pt x="255063" y="3482441"/>
              </a:moveTo>
              <a:arcTo wR="2404656" hR="2404656" stAng="9202275" swAng="1359441"/>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CBAF2663-214E-494A-8182-6420DFE848C0}">
      <dsp:nvSpPr>
        <dsp:cNvPr id="0" name=""/>
        <dsp:cNvSpPr/>
      </dsp:nvSpPr>
      <dsp:spPr>
        <a:xfrm>
          <a:off x="901604" y="1664147"/>
          <a:ext cx="1852463" cy="1204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ts val="300"/>
            </a:spcAft>
          </a:pPr>
          <a:r>
            <a:rPr lang="en-US" sz="1400" b="1" kern="1200" dirty="0" smtClean="0">
              <a:solidFill>
                <a:srgbClr val="000000"/>
              </a:solidFill>
            </a:rPr>
            <a:t>5</a:t>
          </a:r>
        </a:p>
        <a:p>
          <a:pPr lvl="0" algn="ctr" defTabSz="622300">
            <a:lnSpc>
              <a:spcPct val="90000"/>
            </a:lnSpc>
            <a:spcBef>
              <a:spcPct val="0"/>
            </a:spcBef>
            <a:spcAft>
              <a:spcPts val="300"/>
            </a:spcAft>
          </a:pPr>
          <a:r>
            <a:rPr lang="en-US" sz="1400" b="1" kern="1200" dirty="0" smtClean="0">
              <a:solidFill>
                <a:srgbClr val="000000"/>
              </a:solidFill>
            </a:rPr>
            <a:t>Evaluating Impact and Improving Quality of Activities</a:t>
          </a:r>
        </a:p>
      </dsp:txBody>
      <dsp:txXfrm>
        <a:off x="960383" y="1722926"/>
        <a:ext cx="1734905" cy="1086543"/>
      </dsp:txXfrm>
    </dsp:sp>
    <dsp:sp modelId="{F216199A-0FD2-492E-A338-702DBA9C9534}">
      <dsp:nvSpPr>
        <dsp:cNvPr id="0" name=""/>
        <dsp:cNvSpPr/>
      </dsp:nvSpPr>
      <dsp:spPr>
        <a:xfrm>
          <a:off x="1710143" y="604621"/>
          <a:ext cx="4809312" cy="4809312"/>
        </a:xfrm>
        <a:custGeom>
          <a:avLst/>
          <a:gdLst/>
          <a:ahLst/>
          <a:cxnLst/>
          <a:rect l="0" t="0" r="0" b="0"/>
          <a:pathLst>
            <a:path>
              <a:moveTo>
                <a:pt x="578488" y="840212"/>
              </a:moveTo>
              <a:arcTo wR="2404656" hR="2404656" stAng="13235162" swAng="1211170"/>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A84A6B5F-5859-4E06-8596-940A6835D7A1}" type="datetimeFigureOut">
              <a:rPr lang="en-US" smtClean="0"/>
              <a:t>11/17/14</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786D9351-C9C7-444E-9F6D-88DFC621AFBF}" type="slidenum">
              <a:rPr lang="en-US" smtClean="0"/>
              <a:t>‹#›</a:t>
            </a:fld>
            <a:endParaRPr lang="en-US"/>
          </a:p>
        </p:txBody>
      </p:sp>
    </p:spTree>
    <p:extLst>
      <p:ext uri="{BB962C8B-B14F-4D97-AF65-F5344CB8AC3E}">
        <p14:creationId xmlns:p14="http://schemas.microsoft.com/office/powerpoint/2010/main" val="39695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0804930-E461-4AD4-8319-13F7C2C6A864}"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Climate change can</a:t>
            </a:r>
            <a:r>
              <a:rPr lang="en-US" baseline="0" dirty="0" smtClean="0">
                <a:effectLst/>
              </a:rPr>
              <a:t> bring </a:t>
            </a:r>
            <a:r>
              <a:rPr lang="en-US" dirty="0" smtClean="0">
                <a:effectLst/>
              </a:rPr>
              <a:t>higher summer temperatures,</a:t>
            </a:r>
            <a:r>
              <a:rPr lang="en-US" baseline="0" dirty="0" smtClean="0">
                <a:effectLst/>
              </a:rPr>
              <a:t> reduced snowpack, early spring melt, dry summers, and drought conditions, all of which can contribute to wildfires. </a:t>
            </a:r>
            <a:r>
              <a:rPr lang="en-US" dirty="0" smtClean="0">
                <a:effectLst/>
              </a:rPr>
              <a:t>There has been a</a:t>
            </a:r>
            <a:r>
              <a:rPr lang="en-US" baseline="0" dirty="0" smtClean="0">
                <a:effectLst/>
              </a:rPr>
              <a:t> dramatic increase in</a:t>
            </a:r>
            <a:r>
              <a:rPr lang="en-US" dirty="0" smtClean="0">
                <a:effectLst/>
              </a:rPr>
              <a:t> wildfire activity since 1970. This includes a higher</a:t>
            </a:r>
            <a:r>
              <a:rPr lang="en-US" baseline="0" dirty="0" smtClean="0">
                <a:effectLst/>
              </a:rPr>
              <a:t> frequency of</a:t>
            </a:r>
            <a:r>
              <a:rPr lang="en-US" dirty="0" smtClean="0">
                <a:effectLst/>
              </a:rPr>
              <a:t> large-wildfires, longer duration of wildfires,</a:t>
            </a:r>
            <a:r>
              <a:rPr lang="en-US" baseline="0" dirty="0" smtClean="0">
                <a:effectLst/>
              </a:rPr>
              <a:t> and longer wildfire seasons</a:t>
            </a:r>
            <a:r>
              <a:rPr lang="en-US" dirty="0" smtClean="0">
                <a:effectLst/>
              </a:rPr>
              <a:t>. </a:t>
            </a:r>
            <a:endParaRPr lang="en-US" b="1" baseline="0" dirty="0" smtClean="0">
              <a:effectLst/>
            </a:endParaRPr>
          </a:p>
          <a:p>
            <a:endParaRPr lang="en-US" b="1" baseline="0" dirty="0" smtClean="0">
              <a:effectLst/>
            </a:endParaRPr>
          </a:p>
          <a:p>
            <a:r>
              <a:rPr lang="en-US" sz="1200" b="0" i="0" kern="1200" dirty="0" smtClean="0">
                <a:solidFill>
                  <a:schemeClr val="tx1"/>
                </a:solidFill>
                <a:effectLst/>
                <a:latin typeface="+mn-lt"/>
                <a:ea typeface="+mn-ea"/>
                <a:cs typeface="+mn-cs"/>
              </a:rPr>
              <a:t>Smoke from wildfires is a mixture of gases and fine particles from burning trees and other plant materials. Smoke can hurt your eyes, irritate your respiratory system, and worsen chronic heart and lung diseases. </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10</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Climate change can</a:t>
            </a:r>
            <a:r>
              <a:rPr lang="en-US" baseline="0" dirty="0" smtClean="0">
                <a:effectLst/>
              </a:rPr>
              <a:t> bring </a:t>
            </a:r>
            <a:r>
              <a:rPr lang="en-US" dirty="0" smtClean="0">
                <a:effectLst/>
              </a:rPr>
              <a:t>higher summer temperatures,</a:t>
            </a:r>
            <a:r>
              <a:rPr lang="en-US" baseline="0" dirty="0" smtClean="0">
                <a:effectLst/>
              </a:rPr>
              <a:t> reduced snowpack, early spring melt, dry summers, and drought conditions, all of which can contribute to wildfires. </a:t>
            </a:r>
            <a:r>
              <a:rPr lang="en-US" dirty="0" smtClean="0">
                <a:effectLst/>
              </a:rPr>
              <a:t>There has been a</a:t>
            </a:r>
            <a:r>
              <a:rPr lang="en-US" baseline="0" dirty="0" smtClean="0">
                <a:effectLst/>
              </a:rPr>
              <a:t> dramatic increase in</a:t>
            </a:r>
            <a:r>
              <a:rPr lang="en-US" dirty="0" smtClean="0">
                <a:effectLst/>
              </a:rPr>
              <a:t> wildfire activity since 1970. This includes a higher</a:t>
            </a:r>
            <a:r>
              <a:rPr lang="en-US" baseline="0" dirty="0" smtClean="0">
                <a:effectLst/>
              </a:rPr>
              <a:t> frequency of</a:t>
            </a:r>
            <a:r>
              <a:rPr lang="en-US" dirty="0" smtClean="0">
                <a:effectLst/>
              </a:rPr>
              <a:t> large-wildfires, longer duration of wildfires,</a:t>
            </a:r>
            <a:r>
              <a:rPr lang="en-US" baseline="0" dirty="0" smtClean="0">
                <a:effectLst/>
              </a:rPr>
              <a:t> and longer wildfire seasons</a:t>
            </a:r>
            <a:r>
              <a:rPr lang="en-US" dirty="0" smtClean="0">
                <a:effectLst/>
              </a:rPr>
              <a:t>. </a:t>
            </a:r>
            <a:endParaRPr lang="en-US" b="1" baseline="0" dirty="0" smtClean="0">
              <a:effectLst/>
            </a:endParaRPr>
          </a:p>
          <a:p>
            <a:endParaRPr lang="en-US" b="1" baseline="0" dirty="0" smtClean="0">
              <a:effectLst/>
            </a:endParaRPr>
          </a:p>
          <a:p>
            <a:r>
              <a:rPr lang="en-US" sz="1200" b="0" i="0" kern="1200" dirty="0" smtClean="0">
                <a:solidFill>
                  <a:schemeClr val="tx1"/>
                </a:solidFill>
                <a:effectLst/>
                <a:latin typeface="+mn-lt"/>
                <a:ea typeface="+mn-ea"/>
                <a:cs typeface="+mn-cs"/>
              </a:rPr>
              <a:t>Smoke from wildfires is a mixture of gases and fine particles from burning trees and other plant materials. Smoke can hurt your eyes, irritate your respiratory system, and worsen chronic heart and lung diseases. </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11</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Unusually</a:t>
            </a:r>
            <a:r>
              <a:rPr lang="en-US" baseline="0" dirty="0" smtClean="0"/>
              <a:t> high rainfall events increases the likelihood of waterborne diseases by contaminating drinking water sources or recreational water use.</a:t>
            </a:r>
            <a:endParaRPr lang="en-US" dirty="0" smtClean="0"/>
          </a:p>
          <a:p>
            <a:endParaRPr lang="en-US" dirty="0" smtClean="0"/>
          </a:p>
          <a:p>
            <a:r>
              <a:rPr lang="en-US" dirty="0" smtClean="0"/>
              <a:t>This slide draws information from a study</a:t>
            </a:r>
            <a:r>
              <a:rPr lang="en-US" baseline="0" dirty="0" smtClean="0"/>
              <a:t> that linked waterborne disease outbreaks with high </a:t>
            </a:r>
            <a:r>
              <a:rPr lang="en-US" dirty="0" smtClean="0"/>
              <a:t>precipitation events.</a:t>
            </a:r>
          </a:p>
        </p:txBody>
      </p:sp>
      <p:sp>
        <p:nvSpPr>
          <p:cNvPr id="4" name="Slide Number Placeholder 3"/>
          <p:cNvSpPr>
            <a:spLocks noGrp="1"/>
          </p:cNvSpPr>
          <p:nvPr>
            <p:ph type="sldNum" sz="quarter" idx="10"/>
          </p:nvPr>
        </p:nvSpPr>
        <p:spPr/>
        <p:txBody>
          <a:bodyPr/>
          <a:lstStyle/>
          <a:p>
            <a:fld id="{786D9351-C9C7-444E-9F6D-88DFC621AFBF}" type="slidenum">
              <a:rPr lang="en-US" smtClean="0"/>
              <a:t>12</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spread of Lyme disease is a function of</a:t>
            </a:r>
            <a:r>
              <a:rPr lang="en-US" b="0" baseline="0" dirty="0" smtClean="0"/>
              <a:t> social, ecological and climate factors. Unknown before the 1970s, Lyme disease began as a highly regionalized disease. In the decades since it was first clinically identified, more and more cases of Lyme disease have occurred outside of New England. As you can see from t</a:t>
            </a:r>
            <a:r>
              <a:rPr lang="en-US" b="0" dirty="0" smtClean="0"/>
              <a:t>he animation, the range of suitable conditions for the Lyme disease vector is</a:t>
            </a:r>
            <a:r>
              <a:rPr lang="en-US" b="0" baseline="0" dirty="0" smtClean="0"/>
              <a:t> projected to spread even more from now to 2080. </a:t>
            </a:r>
          </a:p>
          <a:p>
            <a:endParaRPr lang="en-US" b="0" baseline="0" dirty="0" smtClean="0"/>
          </a:p>
          <a:p>
            <a:r>
              <a:rPr lang="en-US" dirty="0" smtClean="0"/>
              <a:t>The survival of the tick, </a:t>
            </a:r>
            <a:r>
              <a:rPr lang="en-US" i="1" dirty="0" err="1" smtClean="0"/>
              <a:t>Ixodes</a:t>
            </a:r>
            <a:r>
              <a:rPr lang="en-US" i="1" dirty="0" smtClean="0"/>
              <a:t> </a:t>
            </a:r>
            <a:r>
              <a:rPr lang="en-US" i="1" dirty="0" err="1" smtClean="0"/>
              <a:t>scapularis</a:t>
            </a:r>
            <a:r>
              <a:rPr lang="en-US" dirty="0" smtClean="0"/>
              <a:t>, the primary vector of Lyme disease in North America depends both on water stress and temperature.</a:t>
            </a:r>
            <a:r>
              <a:rPr lang="en-US" baseline="0" dirty="0" smtClean="0"/>
              <a:t> Thus, local modifications to precipitation, humidity, and temperature from climate change will have implications on tick abundance and spread of disease. Changes in temperature and precipitation will affect deer habitat, the principal host for the tick. Individual outdoor behaviors and knowledge about prevention options can also affect the spread of the disease.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13</a:t>
            </a:fld>
            <a:endParaRPr lang="en-US"/>
          </a:p>
        </p:txBody>
      </p:sp>
    </p:spTree>
    <p:extLst>
      <p:ext uri="{BB962C8B-B14F-4D97-AF65-F5344CB8AC3E}">
        <p14:creationId xmlns:p14="http://schemas.microsoft.com/office/powerpoint/2010/main" val="276012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indicates the geographic spread of </a:t>
            </a:r>
            <a:r>
              <a:rPr lang="en-US" baseline="0" dirty="0" smtClean="0"/>
              <a:t>Lyme disease cases from 1996 through 2011. </a:t>
            </a:r>
          </a:p>
          <a:p>
            <a:endParaRPr lang="en-US" b="1" baseline="0" dirty="0" smtClean="0"/>
          </a:p>
          <a:p>
            <a:r>
              <a:rPr lang="en-US" b="0" baseline="0" dirty="0" smtClean="0"/>
              <a:t>Total reported cases for each year.  Each dot is a single reported confirmed case, dots are placed randomly in each county of residence. </a:t>
            </a:r>
            <a:endParaRPr lang="en-US" b="0" dirty="0" smtClean="0"/>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14</a:t>
            </a:fld>
            <a:endParaRPr lang="en-US"/>
          </a:p>
        </p:txBody>
      </p:sp>
    </p:spTree>
    <p:extLst>
      <p:ext uri="{BB962C8B-B14F-4D97-AF65-F5344CB8AC3E}">
        <p14:creationId xmlns:p14="http://schemas.microsoft.com/office/powerpoint/2010/main" val="17069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ecosystems:</a:t>
            </a:r>
            <a:r>
              <a:rPr lang="en-US" baseline="0" dirty="0" smtClean="0"/>
              <a:t> </a:t>
            </a:r>
            <a:r>
              <a:rPr lang="en-US" dirty="0" smtClean="0"/>
              <a:t>the behavior and health of fish and game, subsidence of ground and surface water levels, and increasingly extreme local weather patterns.</a:t>
            </a:r>
          </a:p>
          <a:p>
            <a:endParaRPr lang="en-US" dirty="0" smtClean="0"/>
          </a:p>
          <a:p>
            <a:r>
              <a:rPr lang="en-US" dirty="0" smtClean="0"/>
              <a:t>This project may provide government officials with an important early warning of local events with public health significance, and represent a network for the dissemination of informed and culturally appropriate risk communications to guide adaption planning to mitigate the impact of climate change on Alaskan population health.</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16</a:t>
            </a:fld>
            <a:endParaRPr lang="en-US"/>
          </a:p>
        </p:txBody>
      </p:sp>
    </p:spTree>
    <p:extLst>
      <p:ext uri="{BB962C8B-B14F-4D97-AF65-F5344CB8AC3E}">
        <p14:creationId xmlns:p14="http://schemas.microsoft.com/office/powerpoint/2010/main" val="276178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CDC’s Climate and Health Program is the only Federal government investment designed to build climate change capabilities</a:t>
            </a:r>
            <a:r>
              <a:rPr lang="en-US" sz="1200" kern="1200" baseline="0" dirty="0" smtClean="0">
                <a:solidFill>
                  <a:schemeClr val="tx1"/>
                </a:solidFill>
                <a:effectLst/>
                <a:latin typeface="+mn-lt"/>
                <a:ea typeface="+mn-ea"/>
                <a:cs typeface="+mn-cs"/>
              </a:rPr>
              <a:t> of health departments</a:t>
            </a:r>
            <a:r>
              <a:rPr lang="en-US" sz="1200" kern="1200" dirty="0" smtClean="0">
                <a:solidFill>
                  <a:schemeClr val="tx1"/>
                </a:solidFill>
                <a:effectLst/>
                <a:latin typeface="+mn-lt"/>
                <a:ea typeface="+mn-ea"/>
                <a:cs typeface="+mn-cs"/>
              </a:rPr>
              <a:t>. The program aims to build the systems, skills and experience of state and local health departments to identify, plan for and respond to the near and long term health impacts of climate change. This $7 million program accomplishes this through funding provided to 16 states and two cities through the Climate Ready States and Cities Initiative (CSCRI). Funded states use the CDC developed Building Resilience Against Climate Effects (BRACE) framework. The BRACE framework enables a health department to identify likely climate impacts in their communities, potential health effects associated with these impacts, and their most at-risk populations and locations. The</a:t>
            </a:r>
            <a:r>
              <a:rPr lang="en-US" sz="1200" kern="1200" baseline="0" dirty="0" smtClean="0">
                <a:solidFill>
                  <a:schemeClr val="tx1"/>
                </a:solidFill>
                <a:effectLst/>
                <a:latin typeface="+mn-lt"/>
                <a:ea typeface="+mn-ea"/>
                <a:cs typeface="+mn-cs"/>
              </a:rPr>
              <a:t> BRACE framework enables a health department to prepare and implement an adaptation plan that best reflects the greatest challenges within their jurisdiction and the best use of limited resources to achieve the most efficient and effective public health results. </a:t>
            </a:r>
            <a:endParaRPr lang="en-US" sz="1200" kern="1200" dirty="0" smtClean="0">
              <a:solidFill>
                <a:schemeClr val="tx1"/>
              </a:solidFill>
              <a:effectLst/>
              <a:latin typeface="+mn-lt"/>
              <a:ea typeface="+mn-ea"/>
              <a:cs typeface="+mn-cs"/>
            </a:endParaRPr>
          </a:p>
          <a:p>
            <a:endParaRPr lang="en-US" dirty="0" smtClean="0"/>
          </a:p>
          <a:p>
            <a:r>
              <a:rPr lang="en-US" dirty="0" smtClean="0"/>
              <a:t>CDC’s Climate</a:t>
            </a:r>
            <a:r>
              <a:rPr lang="en-US" baseline="0" dirty="0" smtClean="0"/>
              <a:t> and Health Program plays three critical roles.</a:t>
            </a:r>
          </a:p>
          <a:p>
            <a:endParaRPr lang="en-US" baseline="0" dirty="0" smtClean="0"/>
          </a:p>
          <a:p>
            <a:pPr>
              <a:buClr>
                <a:schemeClr val="bg1"/>
              </a:buClr>
              <a:buSzPct val="80000"/>
              <a:buFont typeface="Wingdings" panose="05000000000000000000" pitchFamily="2" charset="2"/>
              <a:buChar char="q"/>
            </a:pPr>
            <a:r>
              <a:rPr lang="en-US" sz="2400" dirty="0" smtClean="0">
                <a:solidFill>
                  <a:schemeClr val="bg1"/>
                </a:solidFill>
                <a:latin typeface="Myriad Web Pro"/>
              </a:rPr>
              <a:t>Translating climate science for health departments and the public health community. For example</a:t>
            </a:r>
            <a:r>
              <a:rPr lang="en-US" sz="2400" baseline="0" dirty="0" smtClean="0">
                <a:solidFill>
                  <a:schemeClr val="bg1"/>
                </a:solidFill>
                <a:latin typeface="Myriad Web Pro"/>
              </a:rPr>
              <a:t>:</a:t>
            </a:r>
            <a:endParaRPr lang="en-US" sz="2400" dirty="0" smtClean="0">
              <a:solidFill>
                <a:schemeClr val="bg1"/>
              </a:solidFill>
              <a:latin typeface="Myriad Web Pro"/>
            </a:endParaRPr>
          </a:p>
          <a:p>
            <a:pPr marL="617220">
              <a:buClr>
                <a:schemeClr val="bg1"/>
              </a:buClr>
              <a:buFont typeface="Wingdings" panose="05000000000000000000" pitchFamily="2" charset="2"/>
              <a:buChar char="§"/>
              <a:defRPr/>
            </a:pPr>
            <a:r>
              <a:rPr lang="en-US" sz="2400" dirty="0" smtClean="0">
                <a:solidFill>
                  <a:schemeClr val="bg1">
                    <a:lumMod val="95000"/>
                  </a:schemeClr>
                </a:solidFill>
                <a:latin typeface="Myriad Web Pro"/>
              </a:rPr>
              <a:t>Identifying regional climate trends that impact health </a:t>
            </a:r>
          </a:p>
          <a:p>
            <a:pPr marL="617220" defTabSz="463550">
              <a:buClr>
                <a:schemeClr val="bg1"/>
              </a:buClr>
              <a:buFont typeface="Wingdings" panose="05000000000000000000" pitchFamily="2" charset="2"/>
              <a:buChar char="§"/>
              <a:defRPr/>
            </a:pPr>
            <a:r>
              <a:rPr lang="en-US" sz="2400" dirty="0" smtClean="0">
                <a:solidFill>
                  <a:schemeClr val="bg1">
                    <a:lumMod val="95000"/>
                  </a:schemeClr>
                </a:solidFill>
                <a:latin typeface="Myriad Web Pro"/>
              </a:rPr>
              <a:t>Identifying the health impacts of climate change and the populations most vulnerable to these impacts</a:t>
            </a:r>
          </a:p>
          <a:p>
            <a:pPr marL="617220">
              <a:buClr>
                <a:schemeClr val="bg1"/>
              </a:buClr>
              <a:buFont typeface="Wingdings" panose="05000000000000000000" pitchFamily="2" charset="2"/>
              <a:buChar char="§"/>
              <a:defRPr/>
            </a:pPr>
            <a:r>
              <a:rPr lang="en-US" sz="2400" dirty="0" smtClean="0">
                <a:solidFill>
                  <a:schemeClr val="bg1">
                    <a:lumMod val="95000"/>
                  </a:schemeClr>
                </a:solidFill>
                <a:latin typeface="Myriad Web Pro"/>
              </a:rPr>
              <a:t>Modeling future health impacts and how disease rates will change based on climate scenarios</a:t>
            </a:r>
            <a:endParaRPr lang="en-US" sz="2400" dirty="0" smtClean="0">
              <a:solidFill>
                <a:schemeClr val="bg1"/>
              </a:solidFill>
              <a:latin typeface="Myriad Web Pro"/>
            </a:endParaRPr>
          </a:p>
          <a:p>
            <a:pPr>
              <a:buClr>
                <a:schemeClr val="bg1"/>
              </a:buClr>
              <a:buSzPct val="80000"/>
              <a:buFont typeface="Wingdings" panose="05000000000000000000" pitchFamily="2" charset="2"/>
              <a:buChar char="q"/>
            </a:pPr>
            <a:endParaRPr lang="en-US" sz="2400" dirty="0" smtClean="0">
              <a:solidFill>
                <a:schemeClr val="bg1"/>
              </a:solidFill>
              <a:latin typeface="Myriad Web Pro"/>
            </a:endParaRPr>
          </a:p>
          <a:p>
            <a:pPr>
              <a:buClr>
                <a:schemeClr val="bg1"/>
              </a:buClr>
              <a:buSzPct val="80000"/>
              <a:buFont typeface="Wingdings" panose="05000000000000000000" pitchFamily="2" charset="2"/>
              <a:buChar char="q"/>
            </a:pPr>
            <a:r>
              <a:rPr lang="en-US" sz="2400" dirty="0" smtClean="0">
                <a:solidFill>
                  <a:schemeClr val="bg1"/>
                </a:solidFill>
                <a:latin typeface="Myriad Web Pro"/>
              </a:rPr>
              <a:t>Developing decision support tools for state and local  health departments. For example:</a:t>
            </a:r>
          </a:p>
          <a:p>
            <a:pPr lvl="1">
              <a:buClr>
                <a:schemeClr val="bg1"/>
              </a:buClr>
              <a:buFont typeface="Wingdings" panose="05000000000000000000" pitchFamily="2" charset="2"/>
              <a:buChar char="§"/>
              <a:tabLst>
                <a:tab pos="225425" algn="l"/>
              </a:tabLst>
              <a:defRPr/>
            </a:pPr>
            <a:r>
              <a:rPr lang="en-US" sz="2400" dirty="0" smtClean="0">
                <a:solidFill>
                  <a:schemeClr val="bg1"/>
                </a:solidFill>
                <a:latin typeface="Myriad Web Pro"/>
              </a:rPr>
              <a:t>Providing technical guidance and support for adaptation planning</a:t>
            </a:r>
          </a:p>
          <a:p>
            <a:pPr lvl="1" defTabSz="576263">
              <a:buClr>
                <a:schemeClr val="bg1"/>
              </a:buClr>
              <a:buFont typeface="Wingdings" panose="05000000000000000000" pitchFamily="2" charset="2"/>
              <a:buChar char="§"/>
              <a:tabLst>
                <a:tab pos="174625" algn="l"/>
                <a:tab pos="1027113" algn="l"/>
              </a:tabLst>
              <a:defRPr/>
            </a:pPr>
            <a:r>
              <a:rPr lang="en-US" sz="2400" dirty="0" smtClean="0">
                <a:solidFill>
                  <a:schemeClr val="bg1"/>
                </a:solidFill>
                <a:latin typeface="Myriad Web Pro"/>
              </a:rPr>
              <a:t>Developing</a:t>
            </a:r>
            <a:r>
              <a:rPr lang="en-US" sz="2400" baseline="0" dirty="0" smtClean="0">
                <a:solidFill>
                  <a:schemeClr val="bg1"/>
                </a:solidFill>
                <a:latin typeface="Myriad Web Pro"/>
              </a:rPr>
              <a:t> training and guidance for health departments to create</a:t>
            </a:r>
            <a:r>
              <a:rPr lang="en-US" sz="2400" dirty="0" smtClean="0">
                <a:solidFill>
                  <a:schemeClr val="bg1"/>
                </a:solidFill>
                <a:latin typeface="Myriad Web Pro"/>
              </a:rPr>
              <a:t> vulnerability maps</a:t>
            </a:r>
          </a:p>
          <a:p>
            <a:pPr lvl="1">
              <a:buClr>
                <a:schemeClr val="bg1"/>
              </a:buClr>
              <a:buFont typeface="Wingdings" panose="05000000000000000000" pitchFamily="2" charset="2"/>
              <a:buChar char="§"/>
              <a:tabLst>
                <a:tab pos="225425" algn="l"/>
              </a:tabLst>
              <a:defRPr/>
            </a:pPr>
            <a:r>
              <a:rPr lang="en-US" sz="2400" dirty="0" smtClean="0">
                <a:solidFill>
                  <a:schemeClr val="bg1"/>
                </a:solidFill>
                <a:latin typeface="Myriad Web Pro"/>
              </a:rPr>
              <a:t>Enhancing surveillance tools e.g.</a:t>
            </a:r>
            <a:r>
              <a:rPr lang="en-US" sz="2400" baseline="0" dirty="0" smtClean="0">
                <a:solidFill>
                  <a:schemeClr val="bg1"/>
                </a:solidFill>
                <a:latin typeface="Myriad Web Pro"/>
              </a:rPr>
              <a:t> adding climate information and functionality on the CDC’s Environmental Public Health Tracking Portal.</a:t>
            </a:r>
            <a:endParaRPr lang="en-US" sz="2400" dirty="0" smtClean="0">
              <a:solidFill>
                <a:schemeClr val="bg1"/>
              </a:solidFill>
              <a:latin typeface="Myriad Web Pro"/>
            </a:endParaRPr>
          </a:p>
          <a:p>
            <a:pPr>
              <a:buClr>
                <a:schemeClr val="bg1"/>
              </a:buClr>
              <a:buSzPct val="80000"/>
              <a:buFont typeface="Wingdings" panose="05000000000000000000" pitchFamily="2" charset="2"/>
              <a:buChar char="q"/>
            </a:pPr>
            <a:endParaRPr lang="en-US" sz="2400" dirty="0" smtClean="0">
              <a:solidFill>
                <a:schemeClr val="bg1"/>
              </a:solidFill>
              <a:latin typeface="Myriad Web Pro"/>
            </a:endParaRPr>
          </a:p>
          <a:p>
            <a:pPr>
              <a:buClr>
                <a:schemeClr val="bg1"/>
              </a:buClr>
              <a:buSzPct val="80000"/>
              <a:buFont typeface="Wingdings" panose="05000000000000000000" pitchFamily="2" charset="2"/>
              <a:buChar char="q"/>
            </a:pPr>
            <a:r>
              <a:rPr lang="en-US" sz="2400" dirty="0" smtClean="0">
                <a:solidFill>
                  <a:schemeClr val="bg1"/>
                </a:solidFill>
                <a:latin typeface="Myriad Web Pro"/>
              </a:rPr>
              <a:t>Promoting public health engagement in the response to climate change   </a:t>
            </a:r>
          </a:p>
          <a:p>
            <a:pPr marL="800100" lvl="1" indent="-342900">
              <a:buClr>
                <a:schemeClr val="bg1"/>
              </a:buClr>
              <a:buSzPct val="80000"/>
              <a:buFont typeface="Wingdings" panose="05000000000000000000" pitchFamily="2" charset="2"/>
              <a:buChar char="§"/>
            </a:pPr>
            <a:r>
              <a:rPr lang="en-US" sz="2000" dirty="0" smtClean="0">
                <a:solidFill>
                  <a:schemeClr val="bg1"/>
                </a:solidFill>
                <a:latin typeface="Myriad Web Pro"/>
              </a:rPr>
              <a:t>Ensuring public health concerns are addressed in climate change adaptation and mitigation strategies</a:t>
            </a:r>
          </a:p>
          <a:p>
            <a:pPr marL="800100" lvl="1" indent="-342900">
              <a:buClr>
                <a:schemeClr val="bg1"/>
              </a:buClr>
              <a:buSzPct val="80000"/>
              <a:buFont typeface="Wingdings" panose="05000000000000000000" pitchFamily="2" charset="2"/>
              <a:buChar char="§"/>
            </a:pPr>
            <a:r>
              <a:rPr lang="en-US" sz="2000" dirty="0" smtClean="0">
                <a:solidFill>
                  <a:schemeClr val="bg1"/>
                </a:solidFill>
                <a:latin typeface="Myriad Web Pro"/>
              </a:rPr>
              <a:t>Creating partnerships between public health and other sectors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17</a:t>
            </a:fld>
            <a:endParaRPr lang="en-US"/>
          </a:p>
        </p:txBody>
      </p:sp>
    </p:spTree>
    <p:extLst>
      <p:ext uri="{BB962C8B-B14F-4D97-AF65-F5344CB8AC3E}">
        <p14:creationId xmlns:p14="http://schemas.microsoft.com/office/powerpoint/2010/main" val="45818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FFCC"/>
              </a:buClr>
              <a:buSzPct val="60000"/>
            </a:pPr>
            <a:r>
              <a:rPr lang="en-US" sz="1200" u="sng" dirty="0" smtClean="0">
                <a:solidFill>
                  <a:schemeClr val="bg1"/>
                </a:solidFill>
                <a:latin typeface="Myriad Web Pro"/>
                <a:cs typeface="Times New Roman" pitchFamily="18" charset="0"/>
              </a:rPr>
              <a:t>Objective: </a:t>
            </a:r>
            <a:r>
              <a:rPr lang="en-US" sz="1200" dirty="0" smtClean="0">
                <a:solidFill>
                  <a:schemeClr val="bg1"/>
                </a:solidFill>
                <a:latin typeface="Myriad Web Pro"/>
                <a:cs typeface="Times New Roman" pitchFamily="18" charset="0"/>
              </a:rPr>
              <a:t>  To enhance</a:t>
            </a:r>
            <a:r>
              <a:rPr lang="en-US" sz="1200" dirty="0" smtClean="0">
                <a:solidFill>
                  <a:schemeClr val="bg1"/>
                </a:solidFill>
                <a:latin typeface="Myriad Web Pro"/>
                <a:ea typeface="Calibri"/>
                <a:cs typeface="Times New Roman" pitchFamily="18" charset="0"/>
              </a:rPr>
              <a:t> the capability of state and local health agencies to deal with the challenges associated with climate change</a:t>
            </a:r>
          </a:p>
          <a:p>
            <a:pPr>
              <a:buClr>
                <a:srgbClr val="FFFFCC"/>
              </a:buClr>
              <a:buSzPct val="60000"/>
            </a:pPr>
            <a:endParaRPr lang="en-US" sz="1200" u="sng" dirty="0" smtClean="0">
              <a:solidFill>
                <a:schemeClr val="bg1"/>
              </a:solidFill>
              <a:latin typeface="Myriad Web Pro"/>
              <a:cs typeface="Times New Roman" pitchFamily="18" charset="0"/>
            </a:endParaRPr>
          </a:p>
          <a:p>
            <a:pPr>
              <a:buClr>
                <a:srgbClr val="FFFFCC"/>
              </a:buClr>
              <a:buSzPct val="60000"/>
            </a:pPr>
            <a:r>
              <a:rPr lang="en-US" sz="1200" dirty="0" smtClean="0">
                <a:solidFill>
                  <a:schemeClr val="bg1"/>
                </a:solidFill>
                <a:latin typeface="Myriad Web Pro"/>
                <a:cs typeface="Times New Roman" pitchFamily="18" charset="0"/>
              </a:rPr>
              <a:t>CDC accomplishes this through:</a:t>
            </a:r>
          </a:p>
          <a:p>
            <a:pPr marL="976313" lvl="0" indent="-457200">
              <a:buClr>
                <a:srgbClr val="FFFFCC"/>
              </a:buClr>
              <a:buSzPct val="60000"/>
            </a:pPr>
            <a:r>
              <a:rPr lang="en-US" sz="1200" u="sng" dirty="0" smtClean="0">
                <a:solidFill>
                  <a:srgbClr val="FFFFFF"/>
                </a:solidFill>
                <a:latin typeface="Myriad Web Pro"/>
              </a:rPr>
              <a:t>Cooperative Agreements with State and Local HDs</a:t>
            </a:r>
            <a:r>
              <a:rPr lang="en-US" sz="1200" dirty="0" smtClean="0">
                <a:solidFill>
                  <a:srgbClr val="FFFFFF"/>
                </a:solidFill>
                <a:latin typeface="Myriad Web Pro"/>
              </a:rPr>
              <a:t>: </a:t>
            </a:r>
          </a:p>
          <a:p>
            <a:pPr marL="976313" lvl="0" indent="-457200">
              <a:buClr>
                <a:srgbClr val="FFFFCC"/>
              </a:buClr>
              <a:buSzPct val="60000"/>
            </a:pPr>
            <a:r>
              <a:rPr lang="en-US" sz="1200" dirty="0" smtClean="0">
                <a:solidFill>
                  <a:srgbClr val="FFFFFF"/>
                </a:solidFill>
                <a:latin typeface="Myriad Web Pro"/>
              </a:rPr>
              <a:t>	“Developing Public Health Capacity and Adaptations to Reduce Human Health Effects of Climate Change”</a:t>
            </a:r>
          </a:p>
          <a:p>
            <a:pPr marL="976313" lvl="0" indent="-457200">
              <a:buClr>
                <a:srgbClr val="FFFFCC"/>
              </a:buClr>
              <a:buSzPct val="60000"/>
            </a:pPr>
            <a:endParaRPr lang="en-US" sz="1200" dirty="0" smtClean="0">
              <a:solidFill>
                <a:srgbClr val="FFFFFF"/>
              </a:solidFill>
              <a:latin typeface="Myriad Web Pro"/>
            </a:endParaRPr>
          </a:p>
          <a:p>
            <a:pPr marL="976313" lvl="0" indent="-457200">
              <a:buClr>
                <a:srgbClr val="FFFFCC"/>
              </a:buClr>
              <a:buSzPct val="60000"/>
            </a:pPr>
            <a:r>
              <a:rPr lang="en-US" sz="1200" u="sng" dirty="0" smtClean="0">
                <a:solidFill>
                  <a:srgbClr val="FFFFFF"/>
                </a:solidFill>
                <a:latin typeface="Myriad Web Pro"/>
              </a:rPr>
              <a:t>Developing Decision Support Tools</a:t>
            </a:r>
            <a:r>
              <a:rPr lang="en-US" sz="1200" dirty="0" smtClean="0">
                <a:solidFill>
                  <a:srgbClr val="FFFFFF"/>
                </a:solidFill>
                <a:latin typeface="Myriad Web Pro"/>
              </a:rPr>
              <a:t>:</a:t>
            </a:r>
          </a:p>
          <a:p>
            <a:pPr marL="976313" lvl="0" indent="-457200">
              <a:buClr>
                <a:srgbClr val="FFFFCC"/>
              </a:buClr>
              <a:buSzPct val="60000"/>
            </a:pPr>
            <a:r>
              <a:rPr lang="en-US" sz="1200" dirty="0" smtClean="0">
                <a:solidFill>
                  <a:srgbClr val="FFFFFF"/>
                </a:solidFill>
                <a:latin typeface="Myriad Web Pro"/>
              </a:rPr>
              <a:t>	Communications and Educational Tools</a:t>
            </a:r>
          </a:p>
          <a:p>
            <a:pPr marL="976313" lvl="0" indent="-457200">
              <a:buClr>
                <a:srgbClr val="FFFFCC"/>
              </a:buClr>
              <a:buSzPct val="60000"/>
            </a:pPr>
            <a:r>
              <a:rPr lang="en-US" sz="1200" dirty="0" smtClean="0">
                <a:solidFill>
                  <a:srgbClr val="FFFFFF"/>
                </a:solidFill>
                <a:latin typeface="Myriad Web Pro"/>
              </a:rPr>
              <a:t>	Vulnerability Mapping Tools</a:t>
            </a:r>
          </a:p>
          <a:p>
            <a:endParaRPr lang="en-US" dirty="0" smtClean="0"/>
          </a:p>
        </p:txBody>
      </p:sp>
      <p:sp>
        <p:nvSpPr>
          <p:cNvPr id="4" name="Slide Number Placeholder 3"/>
          <p:cNvSpPr>
            <a:spLocks noGrp="1"/>
          </p:cNvSpPr>
          <p:nvPr>
            <p:ph type="sldNum" sz="quarter" idx="10"/>
          </p:nvPr>
        </p:nvSpPr>
        <p:spPr/>
        <p:txBody>
          <a:bodyPr/>
          <a:lstStyle/>
          <a:p>
            <a:fld id="{786D9351-C9C7-444E-9F6D-88DFC621AFBF}" type="slidenum">
              <a:rPr lang="en-US" smtClean="0"/>
              <a:t>18</a:t>
            </a:fld>
            <a:endParaRPr lang="en-US"/>
          </a:p>
        </p:txBody>
      </p:sp>
    </p:spTree>
    <p:extLst>
      <p:ext uri="{BB962C8B-B14F-4D97-AF65-F5344CB8AC3E}">
        <p14:creationId xmlns:p14="http://schemas.microsoft.com/office/powerpoint/2010/main" val="45818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CDC’s Climate Ready States and Cities Initiative supports the work of 16 states and 2 cities to do pioneering work to develop the methodologies for projecting  and responding to climate change, that can be adopted by health departments around the country. </a:t>
            </a:r>
          </a:p>
          <a:p>
            <a:endParaRPr lang="en-US" sz="1200" dirty="0" smtClean="0"/>
          </a:p>
          <a:p>
            <a:r>
              <a:rPr lang="en-US" sz="1200" dirty="0" smtClean="0"/>
              <a:t>CDC roles in this is to provide a lot of the guidance, technical support, and tools while our state and city partners are adapting the theories and testing how it works in the real world environment that they face everyday. </a:t>
            </a:r>
          </a:p>
          <a:p>
            <a:endParaRPr lang="en-US" sz="1200" dirty="0" smtClean="0"/>
          </a:p>
          <a:p>
            <a:r>
              <a:rPr lang="en-US" sz="1200" dirty="0" smtClean="0"/>
              <a:t>The emphasis of the Climate Ready Initiative is to build and test methodologies, critique the methods employed and capture and widely disseminate the case studies and the findings.</a:t>
            </a:r>
          </a:p>
          <a:p>
            <a:endParaRPr lang="en-US" sz="1200" dirty="0" smtClean="0"/>
          </a:p>
          <a:p>
            <a:pPr marL="0" indent="0" eaLnBrk="1" hangingPunct="1">
              <a:buClr>
                <a:srgbClr val="FFFFCC"/>
              </a:buClr>
              <a:buSzPct val="60000"/>
              <a:buNone/>
            </a:pPr>
            <a:r>
              <a:rPr lang="en-US" sz="1600" kern="1200" dirty="0" smtClean="0">
                <a:solidFill>
                  <a:schemeClr val="bg1"/>
                </a:solidFill>
                <a:latin typeface="Myriad Web Pro"/>
                <a:ea typeface="+mn-ea"/>
                <a:cs typeface="Times New Roman" pitchFamily="18" charset="0"/>
              </a:rPr>
              <a:t>Objective: To enhance</a:t>
            </a:r>
            <a:r>
              <a:rPr lang="en-US" sz="1600" dirty="0" smtClean="0">
                <a:solidFill>
                  <a:schemeClr val="bg1"/>
                </a:solidFill>
                <a:latin typeface="Myriad Web Pro"/>
                <a:ea typeface="Calibri"/>
                <a:cs typeface="Times New Roman" pitchFamily="18" charset="0"/>
              </a:rPr>
              <a:t> the capacity of state and local health agencies to deal with the challenges associated with climate change</a:t>
            </a:r>
            <a:endParaRPr lang="en-US" sz="1600" u="sng" kern="1200" dirty="0" smtClean="0">
              <a:solidFill>
                <a:schemeClr val="bg1"/>
              </a:solidFill>
              <a:latin typeface="Myriad Web Pro"/>
              <a:ea typeface="+mn-ea"/>
              <a:cs typeface="Times New Roman" pitchFamily="18" charset="0"/>
            </a:endParaRPr>
          </a:p>
          <a:p>
            <a:pPr eaLnBrk="1" hangingPunct="1">
              <a:buClr>
                <a:srgbClr val="FFFFCC"/>
              </a:buClr>
              <a:buSzPct val="60000"/>
              <a:buNone/>
            </a:pPr>
            <a:endParaRPr lang="en-US" sz="700" u="sng" kern="1200" dirty="0" smtClean="0">
              <a:solidFill>
                <a:srgbClr val="FFFFFF"/>
              </a:solidFill>
              <a:latin typeface="Arial Narrow"/>
              <a:ea typeface="+mn-ea"/>
              <a:cs typeface="+mn-cs"/>
            </a:endParaRPr>
          </a:p>
          <a:p>
            <a:pPr eaLnBrk="1" hangingPunct="1">
              <a:buClr>
                <a:srgbClr val="FFFFCC"/>
              </a:buClr>
              <a:buSzPct val="60000"/>
              <a:buNone/>
            </a:pPr>
            <a:endParaRPr lang="en-US" sz="1050" u="sng" kern="1200" dirty="0" smtClean="0">
              <a:solidFill>
                <a:srgbClr val="FFFFFF"/>
              </a:solidFill>
              <a:latin typeface="Myriad Web Pro"/>
              <a:ea typeface="+mn-ea"/>
              <a:cs typeface="+mn-cs"/>
            </a:endParaRPr>
          </a:p>
          <a:p>
            <a:pPr eaLnBrk="1" hangingPunct="1">
              <a:buClr>
                <a:srgbClr val="FFFFCC"/>
              </a:buClr>
              <a:buSzPct val="60000"/>
              <a:buNone/>
            </a:pPr>
            <a:r>
              <a:rPr lang="en-US" sz="1200" u="sng" kern="1200" dirty="0" smtClean="0">
                <a:solidFill>
                  <a:srgbClr val="FFFFFF"/>
                </a:solidFill>
                <a:latin typeface="Myriad Web Pro"/>
                <a:ea typeface="+mn-ea"/>
                <a:cs typeface="+mn-cs"/>
              </a:rPr>
              <a:t>Cooperative Agreements with State and Local HDs</a:t>
            </a:r>
            <a:r>
              <a:rPr lang="en-US" sz="1200" kern="1200" dirty="0" smtClean="0">
                <a:solidFill>
                  <a:srgbClr val="FFFFFF"/>
                </a:solidFill>
                <a:latin typeface="Myriad Web Pro"/>
                <a:ea typeface="+mn-ea"/>
                <a:cs typeface="+mn-cs"/>
              </a:rPr>
              <a:t>: </a:t>
            </a:r>
          </a:p>
          <a:p>
            <a:pPr eaLnBrk="1" hangingPunct="1">
              <a:buClr>
                <a:srgbClr val="FFFFCC"/>
              </a:buClr>
              <a:buSzPct val="60000"/>
              <a:buNone/>
            </a:pPr>
            <a:endParaRPr lang="en-US" sz="1200" kern="1200" dirty="0" smtClean="0">
              <a:solidFill>
                <a:srgbClr val="FFFFFF"/>
              </a:solidFill>
              <a:latin typeface="Myriad Web Pro"/>
              <a:ea typeface="+mn-ea"/>
              <a:cs typeface="+mn-cs"/>
            </a:endParaRPr>
          </a:p>
          <a:p>
            <a:pPr marL="61913" indent="-61913" eaLnBrk="1" hangingPunct="1">
              <a:buClr>
                <a:srgbClr val="FFFFCC"/>
              </a:buClr>
              <a:buSzPct val="60000"/>
              <a:buNone/>
            </a:pPr>
            <a:r>
              <a:rPr lang="en-US" sz="1200" kern="1200" dirty="0" smtClean="0">
                <a:solidFill>
                  <a:srgbClr val="FFFFFF"/>
                </a:solidFill>
                <a:latin typeface="Myriad Web Pro"/>
                <a:ea typeface="+mn-ea"/>
                <a:cs typeface="+mn-cs"/>
              </a:rPr>
              <a:t>“Developing Public Health Capacity and Adaptations to Reduce Human Health Effects of Climate Change”</a:t>
            </a:r>
          </a:p>
          <a:p>
            <a:pPr eaLnBrk="1" hangingPunct="1">
              <a:buClr>
                <a:srgbClr val="FFFFCC"/>
              </a:buClr>
              <a:buSzPct val="60000"/>
              <a:buNone/>
            </a:pPr>
            <a:endParaRPr lang="en-US" sz="1200" u="sng" kern="1200" dirty="0" smtClean="0">
              <a:solidFill>
                <a:srgbClr val="FFFFFF"/>
              </a:solidFill>
              <a:latin typeface="Myriad Web Pro"/>
              <a:ea typeface="+mn-ea"/>
              <a:cs typeface="+mn-cs"/>
            </a:endParaRPr>
          </a:p>
          <a:p>
            <a:pPr eaLnBrk="1" hangingPunct="1">
              <a:buClr>
                <a:srgbClr val="FFFFCC"/>
              </a:buClr>
              <a:buSzPct val="60000"/>
              <a:buNone/>
            </a:pPr>
            <a:endParaRPr lang="en-US" sz="1200" u="sng" kern="1200" dirty="0" smtClean="0">
              <a:solidFill>
                <a:srgbClr val="FFFFFF"/>
              </a:solidFill>
              <a:latin typeface="Myriad Web Pro"/>
              <a:ea typeface="+mn-ea"/>
              <a:cs typeface="+mn-cs"/>
            </a:endParaRPr>
          </a:p>
          <a:p>
            <a:pPr eaLnBrk="1" hangingPunct="1">
              <a:buClr>
                <a:srgbClr val="FFFFCC"/>
              </a:buClr>
              <a:buSzPct val="60000"/>
              <a:buNone/>
            </a:pPr>
            <a:r>
              <a:rPr lang="en-US" sz="1200" u="sng" kern="1200" dirty="0" smtClean="0">
                <a:solidFill>
                  <a:srgbClr val="FFFFFF"/>
                </a:solidFill>
                <a:latin typeface="Myriad Web Pro"/>
                <a:ea typeface="+mn-ea"/>
                <a:cs typeface="+mn-cs"/>
              </a:rPr>
              <a:t>Developing Decision Support Tools</a:t>
            </a:r>
            <a:r>
              <a:rPr lang="en-US" sz="1200" kern="1200" dirty="0" smtClean="0">
                <a:solidFill>
                  <a:srgbClr val="FFFFFF"/>
                </a:solidFill>
                <a:latin typeface="Myriad Web Pro"/>
                <a:ea typeface="+mn-ea"/>
                <a:cs typeface="+mn-cs"/>
              </a:rPr>
              <a:t>:</a:t>
            </a:r>
          </a:p>
          <a:p>
            <a:pPr eaLnBrk="1" hangingPunct="1">
              <a:buClr>
                <a:srgbClr val="FFFFCC"/>
              </a:buClr>
              <a:buSzPct val="60000"/>
              <a:buNone/>
            </a:pPr>
            <a:endParaRPr lang="en-US" sz="1200" kern="1200" dirty="0" smtClean="0">
              <a:solidFill>
                <a:srgbClr val="FFFFFF"/>
              </a:solidFill>
              <a:latin typeface="Myriad Web Pro"/>
              <a:ea typeface="+mn-ea"/>
              <a:cs typeface="+mn-cs"/>
            </a:endParaRPr>
          </a:p>
          <a:p>
            <a:pPr eaLnBrk="1" hangingPunct="1">
              <a:buClr>
                <a:srgbClr val="FFFFCC"/>
              </a:buClr>
              <a:buSzPct val="60000"/>
              <a:buNone/>
            </a:pPr>
            <a:r>
              <a:rPr lang="en-US" sz="1200" kern="1200" dirty="0" smtClean="0">
                <a:solidFill>
                  <a:srgbClr val="FFFFFF"/>
                </a:solidFill>
                <a:latin typeface="Myriad Web Pro"/>
                <a:ea typeface="+mn-ea"/>
                <a:cs typeface="+mn-cs"/>
              </a:rPr>
              <a:t>Communications and Educational Tools</a:t>
            </a:r>
          </a:p>
          <a:p>
            <a:pPr eaLnBrk="1" hangingPunct="1">
              <a:buClr>
                <a:srgbClr val="FFFFCC"/>
              </a:buClr>
              <a:buSzPct val="60000"/>
              <a:buNone/>
            </a:pPr>
            <a:r>
              <a:rPr lang="en-US" sz="1200" kern="1200" dirty="0" smtClean="0">
                <a:solidFill>
                  <a:srgbClr val="FFFFFF"/>
                </a:solidFill>
                <a:latin typeface="Myriad Web Pro"/>
                <a:ea typeface="+mn-ea"/>
                <a:cs typeface="+mn-cs"/>
              </a:rPr>
              <a:t>Vulnerability Mapping Tool</a:t>
            </a:r>
            <a:r>
              <a:rPr lang="en-US" sz="1050" kern="1200" dirty="0" smtClean="0">
                <a:solidFill>
                  <a:srgbClr val="FFFFFF"/>
                </a:solidFill>
                <a:latin typeface="Myriad Web Pro"/>
                <a:ea typeface="+mn-ea"/>
                <a:cs typeface="+mn-cs"/>
              </a:rPr>
              <a:t>s</a:t>
            </a:r>
          </a:p>
          <a:p>
            <a:endParaRPr lang="en-US" sz="120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6D9351-C9C7-444E-9F6D-88DFC621AFBF}" type="slidenum">
              <a:rPr lang="en-US" smtClean="0"/>
              <a:t>19</a:t>
            </a:fld>
            <a:endParaRPr lang="en-US"/>
          </a:p>
        </p:txBody>
      </p:sp>
    </p:spTree>
    <p:extLst>
      <p:ext uri="{BB962C8B-B14F-4D97-AF65-F5344CB8AC3E}">
        <p14:creationId xmlns:p14="http://schemas.microsoft.com/office/powerpoint/2010/main" val="45818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are the steps within the BRACE framework and I know many of you have seen these before:</a:t>
            </a:r>
          </a:p>
          <a:p>
            <a:endParaRPr lang="en-US" sz="1200" dirty="0" smtClean="0"/>
          </a:p>
          <a:p>
            <a:r>
              <a:rPr lang="en-US" sz="1200" dirty="0" smtClean="0"/>
              <a:t>Step 1: Big picture. Identify the range of climate impacts in an area, determining the potential health outcomes, &amp; who and what are most vulnerable </a:t>
            </a:r>
          </a:p>
          <a:p>
            <a:endParaRPr lang="en-US" sz="1200" dirty="0" smtClean="0"/>
          </a:p>
          <a:p>
            <a:r>
              <a:rPr lang="en-US" sz="1200" dirty="0" smtClean="0"/>
              <a:t>Step 2: Work out the magnitude or size of each problem now and at key times in the future</a:t>
            </a:r>
          </a:p>
          <a:p>
            <a:endParaRPr lang="en-US" sz="1200" dirty="0" smtClean="0"/>
          </a:p>
          <a:p>
            <a:r>
              <a:rPr lang="en-US" sz="1200" dirty="0" smtClean="0"/>
              <a:t>Step 3: Look at options to do something about it </a:t>
            </a:r>
          </a:p>
          <a:p>
            <a:endParaRPr lang="en-US" sz="1200" dirty="0" smtClean="0"/>
          </a:p>
          <a:p>
            <a:r>
              <a:rPr lang="en-US" sz="1200" dirty="0" smtClean="0"/>
              <a:t>Step 4: Develop and implement a plan of action</a:t>
            </a:r>
          </a:p>
          <a:p>
            <a:endParaRPr lang="en-US" sz="1200" dirty="0" smtClean="0"/>
          </a:p>
          <a:p>
            <a:r>
              <a:rPr lang="en-US" sz="1200" dirty="0" smtClean="0"/>
              <a:t>Step 5: Evaluate, check and improve the methods (which in reality occurs throughout the process)</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20</a:t>
            </a:fld>
            <a:endParaRPr lang="en-US"/>
          </a:p>
        </p:txBody>
      </p:sp>
    </p:spTree>
    <p:extLst>
      <p:ext uri="{BB962C8B-B14F-4D97-AF65-F5344CB8AC3E}">
        <p14:creationId xmlns:p14="http://schemas.microsoft.com/office/powerpoint/2010/main" val="421328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ecosystems:</a:t>
            </a:r>
            <a:r>
              <a:rPr lang="en-US" baseline="0" dirty="0" smtClean="0"/>
              <a:t> </a:t>
            </a:r>
            <a:r>
              <a:rPr lang="en-US" dirty="0" smtClean="0"/>
              <a:t>the behavior and health of fish and game, subsidence of ground and surface water levels, and increasingly extreme local weather patterns.</a:t>
            </a:r>
          </a:p>
          <a:p>
            <a:endParaRPr lang="en-US" dirty="0" smtClean="0"/>
          </a:p>
          <a:p>
            <a:r>
              <a:rPr lang="en-US" dirty="0" smtClean="0"/>
              <a:t>This project may provide government officials with an important early warning of local events with public health significance, and represent a network for the dissemination of informed and culturally appropriate risk communications to guide adaption planning to mitigate the impact of climate change on Alaskan population health.</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2</a:t>
            </a:fld>
            <a:endParaRPr lang="en-US"/>
          </a:p>
        </p:txBody>
      </p:sp>
    </p:spTree>
    <p:extLst>
      <p:ext uri="{BB962C8B-B14F-4D97-AF65-F5344CB8AC3E}">
        <p14:creationId xmlns:p14="http://schemas.microsoft.com/office/powerpoint/2010/main" val="276178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York City</a:t>
            </a:r>
          </a:p>
          <a:p>
            <a:r>
              <a:rPr lang="en-US" dirty="0" smtClean="0"/>
              <a:t>With CDC funding New York</a:t>
            </a:r>
            <a:r>
              <a:rPr lang="en-US" baseline="0" dirty="0" smtClean="0"/>
              <a:t> </a:t>
            </a:r>
            <a:r>
              <a:rPr lang="en-US" dirty="0" smtClean="0"/>
              <a:t>City  has been able to use climate models to develop a more sensitive &amp; customized heat warning system to better protect New Yorkers during heat waves. To</a:t>
            </a:r>
            <a:r>
              <a:rPr lang="en-US" baseline="0" dirty="0" smtClean="0"/>
              <a:t> develop the customized warning system the Health Department in New York needed to study:</a:t>
            </a:r>
            <a:r>
              <a:rPr lang="en-US" dirty="0" smtClean="0"/>
              <a:t> </a:t>
            </a:r>
          </a:p>
          <a:p>
            <a:pPr marL="171450" indent="-171450">
              <a:buFont typeface="Arial" panose="020B0604020202020204" pitchFamily="34" charset="0"/>
              <a:buChar char="•"/>
            </a:pPr>
            <a:r>
              <a:rPr lang="en-US" dirty="0" smtClean="0"/>
              <a:t>historical death and</a:t>
            </a:r>
            <a:r>
              <a:rPr lang="en-US" baseline="0" dirty="0" smtClean="0"/>
              <a:t> </a:t>
            </a:r>
            <a:r>
              <a:rPr lang="en-US" dirty="0" smtClean="0"/>
              <a:t>hospitalization data; </a:t>
            </a:r>
          </a:p>
          <a:p>
            <a:pPr marL="171450" indent="-171450">
              <a:buFont typeface="Arial" panose="020B0604020202020204" pitchFamily="34" charset="0"/>
              <a:buChar char="•"/>
            </a:pPr>
            <a:r>
              <a:rPr lang="en-US" dirty="0" smtClean="0"/>
              <a:t>future projections for relevant climate conditions (such as temperature and humidity); and</a:t>
            </a:r>
          </a:p>
          <a:p>
            <a:pPr marL="171450" indent="-171450">
              <a:buFont typeface="Arial" panose="020B0604020202020204" pitchFamily="34" charset="0"/>
              <a:buChar char="•"/>
            </a:pPr>
            <a:r>
              <a:rPr lang="en-US" dirty="0" smtClean="0"/>
              <a:t>localized models simulating the urban heat island effect in New York City.</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Using this information</a:t>
            </a:r>
            <a:r>
              <a:rPr lang="en-US" baseline="0" dirty="0" smtClean="0"/>
              <a:t> NYC was able to determine that that the thresholds that set off the heat warning system needed to specifically calibrated for New Yorkers. This was because the climate of NY meant that less people were biologically accustomed to deal with heat waves, because the heavily urbanized area of the New York meant that more heat would be absorbed in the concrete and asphalt and trapped for longer, and because few New Yorkers have a/c which would allow them to escape the heat. The old thresholds to instigate action by the city were being tripped too late. The new system is tailored to New York, and allows a response customized to the conditions in New York and will better protect New Yorkers.</a:t>
            </a:r>
            <a:endParaRPr lang="en-US" dirty="0" smtClean="0"/>
          </a:p>
          <a:p>
            <a:pPr marL="171450" indent="-171450">
              <a:buFont typeface="Arial" panose="020B0604020202020204" pitchFamily="34" charset="0"/>
              <a:buChar char="•"/>
            </a:pPr>
            <a:endParaRPr lang="en-US" dirty="0" smtClean="0"/>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21</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Carolina</a:t>
            </a:r>
          </a:p>
          <a:p>
            <a:r>
              <a:rPr lang="en-US" dirty="0" smtClean="0"/>
              <a:t>In North Carolina storm surge predictions have been mapped against the location of critical infrastructure of public health significance. Using inundation estimates at 0.5m, 1m, &amp; 2m, the health department has been able to determine the location of vulnerable drinking water sources, &amp; drinking water treatment &amp; wastewater treatment facilities that would be adversely affected, and have begun planning to mitigate these risks. This information is informing preparedness plans and as</a:t>
            </a:r>
            <a:r>
              <a:rPr lang="en-US" baseline="0" dirty="0" smtClean="0"/>
              <a:t> well as future siting of these important facilities.</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22</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Carolina</a:t>
            </a:r>
          </a:p>
          <a:p>
            <a:r>
              <a:rPr lang="en-US" dirty="0" smtClean="0"/>
              <a:t>In North Carolina storm surge predictions have been mapped against the location of critical infrastructure of public health significance. Using inundation estimates at 0.5m, 1m, &amp; 2m, the health department has been able to determine the location of vulnerable drinking water sources, &amp; drinking water treatment &amp; wastewater treatment facilities that would be adversely affected, and have begun planning to mitigate these risks. This information is informing preparedness plans and as</a:t>
            </a:r>
            <a:r>
              <a:rPr lang="en-US" baseline="0" dirty="0" smtClean="0"/>
              <a:t> well as future siting of these important facilities.</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23</a:t>
            </a:fld>
            <a:endParaRPr lang="en-US"/>
          </a:p>
        </p:txBody>
      </p:sp>
    </p:spTree>
    <p:extLst>
      <p:ext uri="{BB962C8B-B14F-4D97-AF65-F5344CB8AC3E}">
        <p14:creationId xmlns:p14="http://schemas.microsoft.com/office/powerpoint/2010/main" val="40791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C2261-E1CB-4A8C-B72B-5CD248CF4437}"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the complex pathways through which climate-sensitive</a:t>
            </a:r>
            <a:r>
              <a:rPr lang="en-US" baseline="0" dirty="0" smtClean="0"/>
              <a:t> environmental exposures can impact health.</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3</a:t>
            </a:fld>
            <a:endParaRPr lang="en-US"/>
          </a:p>
        </p:txBody>
      </p:sp>
    </p:spTree>
    <p:extLst>
      <p:ext uri="{BB962C8B-B14F-4D97-AF65-F5344CB8AC3E}">
        <p14:creationId xmlns:p14="http://schemas.microsoft.com/office/powerpoint/2010/main" val="259452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waves generally</a:t>
            </a:r>
            <a:r>
              <a:rPr lang="en-US" baseline="0" dirty="0" smtClean="0"/>
              <a:t> refer to sustained periods of unusually high ambient temperatures. While single hot days are found to have adverse health outcomes, sustained heat waves that continue for more than a day have an additional health burden. </a:t>
            </a:r>
            <a:r>
              <a:rPr lang="en-US" dirty="0" smtClean="0"/>
              <a:t>E</a:t>
            </a:r>
            <a:r>
              <a:rPr lang="en-US" baseline="0" dirty="0" smtClean="0"/>
              <a:t>xtreme weather events like the European heat wave of 2003 (when temperatures reached exceptionally high levels – red line in left graphic) have been associated with substantial </a:t>
            </a:r>
            <a:r>
              <a:rPr lang="en-US" sz="1200" b="0" i="0" u="none" strike="noStrike" kern="1200" baseline="0" dirty="0" smtClean="0">
                <a:solidFill>
                  <a:schemeClr val="tx1"/>
                </a:solidFill>
                <a:latin typeface="+mn-lt"/>
                <a:ea typeface="+mn-ea"/>
                <a:cs typeface="+mn-cs"/>
              </a:rPr>
              <a:t>excess mortality.</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4</a:t>
            </a:fld>
            <a:endParaRPr lang="en-US"/>
          </a:p>
        </p:txBody>
      </p:sp>
    </p:spTree>
    <p:extLst>
      <p:ext uri="{BB962C8B-B14F-4D97-AF65-F5344CB8AC3E}">
        <p14:creationId xmlns:p14="http://schemas.microsoft.com/office/powerpoint/2010/main" val="110605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average, recent years have experienced hotter summer days when compared to the average temperature in 1951-1980.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The</a:t>
            </a:r>
            <a:r>
              <a:rPr lang="en-US" b="0" i="0" baseline="0" dirty="0" smtClean="0"/>
              <a:t> following series of 4 slides indicate how the frequency of hot days during summer have increased in the last 3 decades (‘hot days’ here are defined as days when temperatures were higher than the mean summer temperature during the 1951-1980 baseline). As one goes forward in time, the frequency of </a:t>
            </a:r>
            <a:r>
              <a:rPr lang="en-US" b="0" i="0" baseline="0" dirty="0" err="1" smtClean="0"/>
              <a:t>occurence</a:t>
            </a:r>
            <a:r>
              <a:rPr lang="en-US" b="0" i="0" baseline="0" dirty="0" smtClean="0"/>
              <a:t> (y-axis) of hot days (in red and dark red) keep </a:t>
            </a:r>
            <a:r>
              <a:rPr lang="en-US" b="0" i="0" baseline="0" dirty="0" err="1" smtClean="0"/>
              <a:t>increasingover</a:t>
            </a:r>
            <a:r>
              <a:rPr lang="en-US" b="0" i="0" baseline="0" dirty="0" smtClean="0"/>
              <a:t> time, while the white areas (close to average temperature) decreases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0" i="0" baseline="0" dirty="0" smtClean="0"/>
              <a:t>The authors of the paper (Reference at bottom of slide) chose this baseline because (i) global temperatures were relatively stable during that period, (ii) it is a climate that the natural world was adapted to, and (iii) something that the senior population (deemed vulnerable) was accustomed to while growing up.</a:t>
            </a:r>
            <a:endParaRPr lang="en-US" b="0" i="0" dirty="0"/>
          </a:p>
        </p:txBody>
      </p:sp>
      <p:sp>
        <p:nvSpPr>
          <p:cNvPr id="4" name="Slide Number Placeholder 3"/>
          <p:cNvSpPr>
            <a:spLocks noGrp="1"/>
          </p:cNvSpPr>
          <p:nvPr>
            <p:ph type="sldNum" sz="quarter" idx="10"/>
          </p:nvPr>
        </p:nvSpPr>
        <p:spPr/>
        <p:txBody>
          <a:bodyPr/>
          <a:lstStyle/>
          <a:p>
            <a:fld id="{786D9351-C9C7-444E-9F6D-88DFC621AFBF}" type="slidenum">
              <a:rPr lang="en-US" smtClean="0"/>
              <a:t>5</a:t>
            </a:fld>
            <a:endParaRPr lang="en-US"/>
          </a:p>
        </p:txBody>
      </p:sp>
    </p:spTree>
    <p:extLst>
      <p:ext uri="{BB962C8B-B14F-4D97-AF65-F5344CB8AC3E}">
        <p14:creationId xmlns:p14="http://schemas.microsoft.com/office/powerpoint/2010/main" val="147190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As you can see, the number of days when temperatures</a:t>
            </a:r>
            <a:r>
              <a:rPr lang="en-US" b="0" i="0" baseline="0" dirty="0" smtClean="0"/>
              <a:t> exceeded the mean (baseline of 1951-80) is increasing (indicated by red), indicating more hotter days in the 1981-91 period.</a:t>
            </a:r>
            <a:endParaRPr lang="en-US" b="0" i="0" dirty="0" smtClean="0"/>
          </a:p>
          <a:p>
            <a:endParaRPr lang="en-US" b="0" i="0" dirty="0"/>
          </a:p>
        </p:txBody>
      </p:sp>
      <p:sp>
        <p:nvSpPr>
          <p:cNvPr id="4" name="Slide Number Placeholder 3"/>
          <p:cNvSpPr>
            <a:spLocks noGrp="1"/>
          </p:cNvSpPr>
          <p:nvPr>
            <p:ph type="sldNum" sz="quarter" idx="10"/>
          </p:nvPr>
        </p:nvSpPr>
        <p:spPr/>
        <p:txBody>
          <a:bodyPr/>
          <a:lstStyle/>
          <a:p>
            <a:fld id="{786D9351-C9C7-444E-9F6D-88DFC621AFBF}" type="slidenum">
              <a:rPr lang="en-US" smtClean="0"/>
              <a:t>6</a:t>
            </a:fld>
            <a:endParaRPr lang="en-US"/>
          </a:p>
        </p:txBody>
      </p:sp>
    </p:spTree>
    <p:extLst>
      <p:ext uri="{BB962C8B-B14F-4D97-AF65-F5344CB8AC3E}">
        <p14:creationId xmlns:p14="http://schemas.microsoft.com/office/powerpoint/2010/main" val="147190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During 1991-2001, not only are the hot days (indicated in red) increasing</a:t>
            </a:r>
            <a:r>
              <a:rPr lang="en-US" b="0" i="0" baseline="0" dirty="0" smtClean="0"/>
              <a:t> in </a:t>
            </a:r>
            <a:r>
              <a:rPr lang="en-US" b="0" i="0" baseline="0" dirty="0" err="1" smtClean="0"/>
              <a:t>freqeuncy</a:t>
            </a:r>
            <a:r>
              <a:rPr lang="en-US" b="0" i="0" baseline="0" dirty="0" smtClean="0"/>
              <a:t>, we also start observing more </a:t>
            </a:r>
            <a:r>
              <a:rPr lang="en-US" b="0" i="0" baseline="0" dirty="0" err="1" smtClean="0"/>
              <a:t>freequent</a:t>
            </a:r>
            <a:r>
              <a:rPr lang="en-US" b="0" i="0" baseline="0" dirty="0" smtClean="0"/>
              <a:t> ‘extremely hot days’ (defined as days when temperature were greater than 3 standard deviations of the mean).</a:t>
            </a:r>
            <a:endParaRPr lang="en-US" b="0" i="0" dirty="0" smtClean="0"/>
          </a:p>
        </p:txBody>
      </p:sp>
      <p:sp>
        <p:nvSpPr>
          <p:cNvPr id="4" name="Slide Number Placeholder 3"/>
          <p:cNvSpPr>
            <a:spLocks noGrp="1"/>
          </p:cNvSpPr>
          <p:nvPr>
            <p:ph type="sldNum" sz="quarter" idx="10"/>
          </p:nvPr>
        </p:nvSpPr>
        <p:spPr/>
        <p:txBody>
          <a:bodyPr/>
          <a:lstStyle/>
          <a:p>
            <a:fld id="{786D9351-C9C7-444E-9F6D-88DFC621AFBF}" type="slidenum">
              <a:rPr lang="en-US" smtClean="0"/>
              <a:t>7</a:t>
            </a:fld>
            <a:endParaRPr lang="en-US"/>
          </a:p>
        </p:txBody>
      </p:sp>
    </p:spTree>
    <p:extLst>
      <p:ext uri="{BB962C8B-B14F-4D97-AF65-F5344CB8AC3E}">
        <p14:creationId xmlns:p14="http://schemas.microsoft.com/office/powerpoint/2010/main" val="147190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last decade, the increase in</a:t>
            </a:r>
            <a:r>
              <a:rPr lang="en-US" baseline="0" dirty="0" smtClean="0"/>
              <a:t> frequency of ‘hot’ and ‘extremely hot’ days continues.</a:t>
            </a:r>
          </a:p>
        </p:txBody>
      </p:sp>
      <p:sp>
        <p:nvSpPr>
          <p:cNvPr id="4" name="Slide Number Placeholder 3"/>
          <p:cNvSpPr>
            <a:spLocks noGrp="1"/>
          </p:cNvSpPr>
          <p:nvPr>
            <p:ph type="sldNum" sz="quarter" idx="10"/>
          </p:nvPr>
        </p:nvSpPr>
        <p:spPr/>
        <p:txBody>
          <a:bodyPr/>
          <a:lstStyle/>
          <a:p>
            <a:fld id="{786D9351-C9C7-444E-9F6D-88DFC621AFBF}" type="slidenum">
              <a:rPr lang="en-US" smtClean="0"/>
              <a:t>8</a:t>
            </a:fld>
            <a:endParaRPr lang="en-US"/>
          </a:p>
        </p:txBody>
      </p:sp>
    </p:spTree>
    <p:extLst>
      <p:ext uri="{BB962C8B-B14F-4D97-AF65-F5344CB8AC3E}">
        <p14:creationId xmlns:p14="http://schemas.microsoft.com/office/powerpoint/2010/main" val="147190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 increase in CO2 concentrations in the atmosphere combined with higher temperatures impact</a:t>
            </a:r>
            <a:r>
              <a:rPr lang="en-US" b="0" baseline="0" dirty="0" smtClean="0"/>
              <a:t> ambient pollen concentration by increasing pollen production and extending the growing season of allergenic plants, such as ragweed. This can lead to adverse health effects, like prolonged allergy seasons for seasonal allergy sufferers and can complicate underlying respiratory health conditions.</a:t>
            </a:r>
          </a:p>
          <a:p>
            <a:endParaRPr lang="en-US" dirty="0"/>
          </a:p>
        </p:txBody>
      </p:sp>
      <p:sp>
        <p:nvSpPr>
          <p:cNvPr id="4" name="Slide Number Placeholder 3"/>
          <p:cNvSpPr>
            <a:spLocks noGrp="1"/>
          </p:cNvSpPr>
          <p:nvPr>
            <p:ph type="sldNum" sz="quarter" idx="10"/>
          </p:nvPr>
        </p:nvSpPr>
        <p:spPr/>
        <p:txBody>
          <a:bodyPr/>
          <a:lstStyle/>
          <a:p>
            <a:fld id="{786D9351-C9C7-444E-9F6D-88DFC621AFBF}" type="slidenum">
              <a:rPr lang="en-US" smtClean="0"/>
              <a:t>9</a:t>
            </a:fld>
            <a:endParaRPr lang="en-US"/>
          </a:p>
        </p:txBody>
      </p:sp>
    </p:spTree>
    <p:extLst>
      <p:ext uri="{BB962C8B-B14F-4D97-AF65-F5344CB8AC3E}">
        <p14:creationId xmlns:p14="http://schemas.microsoft.com/office/powerpoint/2010/main" val="40791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3083587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87445400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4"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7"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8559515"/>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6550506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53061064"/>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476611669"/>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24515819"/>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81536141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24234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89174326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19518552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C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831164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F0"/>
              </a:buClr>
              <a:defRPr>
                <a:solidFill>
                  <a:schemeClr val="bg1">
                    <a:lumMod val="95000"/>
                  </a:schemeClr>
                </a:solidFill>
              </a:defRPr>
            </a:lvl1pPr>
            <a:lvl2pPr>
              <a:buClr>
                <a:srgbClr val="00B0F0"/>
              </a:buClr>
              <a:defRPr>
                <a:solidFill>
                  <a:schemeClr val="bg1">
                    <a:lumMod val="95000"/>
                  </a:schemeClr>
                </a:solidFill>
              </a:defRPr>
            </a:lvl2pPr>
            <a:lvl3pPr>
              <a:buClr>
                <a:srgbClr val="00B0F0"/>
              </a:buClr>
              <a:defRPr>
                <a:solidFill>
                  <a:schemeClr val="bg1">
                    <a:lumMod val="95000"/>
                  </a:schemeClr>
                </a:solidFill>
              </a:defRPr>
            </a:lvl3pPr>
            <a:lvl4pPr>
              <a:buClr>
                <a:srgbClr val="00B0F0"/>
              </a:buClr>
              <a:defRPr>
                <a:solidFill>
                  <a:schemeClr val="bg1">
                    <a:lumMod val="95000"/>
                  </a:schemeClr>
                </a:solidFill>
              </a:defRPr>
            </a:lvl4pPr>
            <a:lvl5pPr>
              <a:buClr>
                <a:srgbClr val="00B0F0"/>
              </a:buCl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490717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250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B0F0"/>
              </a:buClr>
              <a:defRPr sz="2800">
                <a:solidFill>
                  <a:schemeClr val="bg1">
                    <a:lumMod val="95000"/>
                  </a:schemeClr>
                </a:solidFill>
              </a:defRPr>
            </a:lvl1pPr>
            <a:lvl2pPr>
              <a:buClr>
                <a:srgbClr val="00B0F0"/>
              </a:buClr>
              <a:defRPr sz="2400">
                <a:solidFill>
                  <a:schemeClr val="bg1">
                    <a:lumMod val="95000"/>
                  </a:schemeClr>
                </a:solidFill>
              </a:defRPr>
            </a:lvl2pPr>
            <a:lvl3pPr>
              <a:buClr>
                <a:srgbClr val="00B0F0"/>
              </a:buClr>
              <a:defRPr sz="2000">
                <a:solidFill>
                  <a:schemeClr val="bg1">
                    <a:lumMod val="95000"/>
                  </a:schemeClr>
                </a:solidFill>
              </a:defRPr>
            </a:lvl3pPr>
            <a:lvl4pPr>
              <a:buClr>
                <a:srgbClr val="00B0F0"/>
              </a:buClr>
              <a:defRPr sz="1800">
                <a:solidFill>
                  <a:schemeClr val="bg1">
                    <a:lumMod val="95000"/>
                  </a:schemeClr>
                </a:solidFill>
              </a:defRPr>
            </a:lvl4pPr>
            <a:lvl5pPr>
              <a:buClr>
                <a:srgbClr val="00B0F0"/>
              </a:buCl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B0F0"/>
              </a:buClr>
              <a:defRPr sz="2800">
                <a:solidFill>
                  <a:schemeClr val="bg1">
                    <a:lumMod val="95000"/>
                  </a:schemeClr>
                </a:solidFill>
              </a:defRPr>
            </a:lvl1pPr>
            <a:lvl2pPr>
              <a:buClr>
                <a:srgbClr val="00B0F0"/>
              </a:buClr>
              <a:defRPr sz="2400">
                <a:solidFill>
                  <a:schemeClr val="bg1">
                    <a:lumMod val="95000"/>
                  </a:schemeClr>
                </a:solidFill>
              </a:defRPr>
            </a:lvl2pPr>
            <a:lvl3pPr>
              <a:buClr>
                <a:srgbClr val="00B0F0"/>
              </a:buClr>
              <a:defRPr sz="2000">
                <a:solidFill>
                  <a:schemeClr val="bg1">
                    <a:lumMod val="95000"/>
                  </a:schemeClr>
                </a:solidFill>
              </a:defRPr>
            </a:lvl3pPr>
            <a:lvl4pPr>
              <a:buClr>
                <a:srgbClr val="00B0F0"/>
              </a:buClr>
              <a:defRPr sz="1800">
                <a:solidFill>
                  <a:schemeClr val="bg1">
                    <a:lumMod val="95000"/>
                  </a:schemeClr>
                </a:solidFill>
              </a:defRPr>
            </a:lvl4pPr>
            <a:lvl5pPr>
              <a:buClr>
                <a:srgbClr val="00B0F0"/>
              </a:buCl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631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7209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729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297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ide-by-S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7"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10"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5"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8"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8506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685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6381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1571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0" y="6553200"/>
            <a:ext cx="8229600" cy="381000"/>
          </a:xfrm>
          <a:prstGeom prst="rect">
            <a:avLst/>
          </a:prstGeom>
          <a:ln/>
        </p:spPr>
        <p:txBody>
          <a:bodyPr/>
          <a:lstStyle>
            <a:lvl1pPr>
              <a:defRPr/>
            </a:lvl1pPr>
          </a:lstStyle>
          <a:p>
            <a:pPr>
              <a:defRPr/>
            </a:pPr>
            <a:fld id="{80060882-3F9F-48DC-8F5C-C8DE37DE2F2D}" type="slidenum">
              <a:rPr lang="en-US">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78830443"/>
      </p:ext>
    </p:extLst>
  </p:cSld>
  <p:clrMapOvr>
    <a:masterClrMapping/>
  </p:clrMapOvr>
  <p:transition xmlns:p14="http://schemas.microsoft.com/office/powerpoint/2010/mai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C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140655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F0"/>
              </a:buClr>
              <a:defRPr>
                <a:solidFill>
                  <a:schemeClr val="bg1">
                    <a:lumMod val="95000"/>
                  </a:schemeClr>
                </a:solidFill>
              </a:defRPr>
            </a:lvl1pPr>
            <a:lvl2pPr>
              <a:buClr>
                <a:srgbClr val="00B0F0"/>
              </a:buClr>
              <a:defRPr>
                <a:solidFill>
                  <a:schemeClr val="bg1">
                    <a:lumMod val="95000"/>
                  </a:schemeClr>
                </a:solidFill>
              </a:defRPr>
            </a:lvl2pPr>
            <a:lvl3pPr>
              <a:buClr>
                <a:srgbClr val="00B0F0"/>
              </a:buClr>
              <a:defRPr>
                <a:solidFill>
                  <a:schemeClr val="bg1">
                    <a:lumMod val="95000"/>
                  </a:schemeClr>
                </a:solidFill>
              </a:defRPr>
            </a:lvl3pPr>
            <a:lvl4pPr>
              <a:buClr>
                <a:srgbClr val="00B0F0"/>
              </a:buClr>
              <a:defRPr>
                <a:solidFill>
                  <a:schemeClr val="bg1">
                    <a:lumMod val="95000"/>
                  </a:schemeClr>
                </a:solidFill>
              </a:defRPr>
            </a:lvl4pPr>
            <a:lvl5pPr>
              <a:buClr>
                <a:srgbClr val="00B0F0"/>
              </a:buCl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241346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700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B0F0"/>
              </a:buClr>
              <a:defRPr sz="2800">
                <a:solidFill>
                  <a:schemeClr val="bg1">
                    <a:lumMod val="95000"/>
                  </a:schemeClr>
                </a:solidFill>
              </a:defRPr>
            </a:lvl1pPr>
            <a:lvl2pPr>
              <a:buClr>
                <a:srgbClr val="00B0F0"/>
              </a:buClr>
              <a:defRPr sz="2400">
                <a:solidFill>
                  <a:schemeClr val="bg1">
                    <a:lumMod val="95000"/>
                  </a:schemeClr>
                </a:solidFill>
              </a:defRPr>
            </a:lvl2pPr>
            <a:lvl3pPr>
              <a:buClr>
                <a:srgbClr val="00B0F0"/>
              </a:buClr>
              <a:defRPr sz="2000">
                <a:solidFill>
                  <a:schemeClr val="bg1">
                    <a:lumMod val="95000"/>
                  </a:schemeClr>
                </a:solidFill>
              </a:defRPr>
            </a:lvl3pPr>
            <a:lvl4pPr>
              <a:buClr>
                <a:srgbClr val="00B0F0"/>
              </a:buClr>
              <a:defRPr sz="1800">
                <a:solidFill>
                  <a:schemeClr val="bg1">
                    <a:lumMod val="95000"/>
                  </a:schemeClr>
                </a:solidFill>
              </a:defRPr>
            </a:lvl4pPr>
            <a:lvl5pPr>
              <a:buClr>
                <a:srgbClr val="00B0F0"/>
              </a:buCl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B0F0"/>
              </a:buClr>
              <a:defRPr sz="2800">
                <a:solidFill>
                  <a:schemeClr val="bg1">
                    <a:lumMod val="95000"/>
                  </a:schemeClr>
                </a:solidFill>
              </a:defRPr>
            </a:lvl1pPr>
            <a:lvl2pPr>
              <a:buClr>
                <a:srgbClr val="00B0F0"/>
              </a:buClr>
              <a:defRPr sz="2400">
                <a:solidFill>
                  <a:schemeClr val="bg1">
                    <a:lumMod val="95000"/>
                  </a:schemeClr>
                </a:solidFill>
              </a:defRPr>
            </a:lvl2pPr>
            <a:lvl3pPr>
              <a:buClr>
                <a:srgbClr val="00B0F0"/>
              </a:buClr>
              <a:defRPr sz="2000">
                <a:solidFill>
                  <a:schemeClr val="bg1">
                    <a:lumMod val="95000"/>
                  </a:schemeClr>
                </a:solidFill>
              </a:defRPr>
            </a:lvl3pPr>
            <a:lvl4pPr>
              <a:buClr>
                <a:srgbClr val="00B0F0"/>
              </a:buClr>
              <a:defRPr sz="1800">
                <a:solidFill>
                  <a:schemeClr val="bg1">
                    <a:lumMod val="95000"/>
                  </a:schemeClr>
                </a:solidFill>
              </a:defRPr>
            </a:lvl4pPr>
            <a:lvl5pPr>
              <a:buClr>
                <a:srgbClr val="00B0F0"/>
              </a:buCl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6435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13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C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7992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2977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3580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7957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5704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513F4-AE7E-460D-B640-9D03EAE8CDB6}" type="datetimeFigureOut">
              <a:rPr lang="en-US" smtClean="0">
                <a:solidFill>
                  <a:prstClr val="black"/>
                </a:solidFill>
              </a:rPr>
              <a:pPr/>
              <a:t>11/17/14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946EEB-B331-44EB-9E82-68D1558AB4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5346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0" y="6553200"/>
            <a:ext cx="8229600" cy="381000"/>
          </a:xfrm>
          <a:prstGeom prst="rect">
            <a:avLst/>
          </a:prstGeom>
          <a:ln/>
        </p:spPr>
        <p:txBody>
          <a:bodyPr/>
          <a:lstStyle>
            <a:lvl1pPr>
              <a:defRPr/>
            </a:lvl1pPr>
          </a:lstStyle>
          <a:p>
            <a:pPr>
              <a:defRPr/>
            </a:pPr>
            <a:fld id="{80060882-3F9F-48DC-8F5C-C8DE37DE2F2D}" type="slidenum">
              <a:rPr lang="en-US">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78989173"/>
      </p:ext>
    </p:extLst>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6" name="Content Placeholder 2"/>
          <p:cNvSpPr>
            <a:spLocks noGrp="1"/>
          </p:cNvSpPr>
          <p:nvPr>
            <p:ph idx="1" hasCustomPrompt="1"/>
          </p:nvPr>
        </p:nvSpPr>
        <p:spPr>
          <a:xfrm>
            <a:off x="457200" y="1600201"/>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8" name="Content Placeholder 2"/>
          <p:cNvSpPr>
            <a:spLocks noGrp="1"/>
          </p:cNvSpPr>
          <p:nvPr>
            <p:ph idx="10" hasCustomPrompt="1"/>
          </p:nvPr>
        </p:nvSpPr>
        <p:spPr>
          <a:xfrm>
            <a:off x="5029200" y="1600200"/>
            <a:ext cx="3657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8"/>
          <p:cNvSpPr>
            <a:spLocks noGrp="1"/>
          </p:cNvSpPr>
          <p:nvPr>
            <p:ph type="body" sz="quarter" idx="11" hasCustomPrompt="1"/>
          </p:nvPr>
        </p:nvSpPr>
        <p:spPr>
          <a:xfrm>
            <a:off x="457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10" name="Text Placeholder 8"/>
          <p:cNvSpPr>
            <a:spLocks noGrp="1"/>
          </p:cNvSpPr>
          <p:nvPr>
            <p:ph type="body" sz="quarter" idx="12" hasCustomPrompt="1"/>
          </p:nvPr>
        </p:nvSpPr>
        <p:spPr>
          <a:xfrm>
            <a:off x="5029200" y="5791200"/>
            <a:ext cx="3657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tx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baseline="0">
                <a:solidFill>
                  <a:schemeClr val="tx2"/>
                </a:solidFill>
              </a:defRPr>
            </a:lvl4pPr>
            <a:lvl5pPr>
              <a:buClr>
                <a:schemeClr val="bg1"/>
              </a:buClr>
              <a:buSzPct val="70000"/>
              <a:buFont typeface="Arial" pitchFamily="34" charset="0"/>
              <a:buChar char="•"/>
              <a:defRPr sz="1800">
                <a:solidFill>
                  <a:schemeClr val="tx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tx2"/>
                </a:solidFill>
              </a:defRPr>
            </a:lvl1pPr>
            <a:lvl2pPr>
              <a:buClr>
                <a:schemeClr val="bg1"/>
              </a:buClr>
              <a:buSzPct val="100000"/>
              <a:buFont typeface="Wingdings" pitchFamily="2" charset="2"/>
              <a:buChar char="§"/>
              <a:defRPr sz="2000">
                <a:solidFill>
                  <a:schemeClr val="tx2"/>
                </a:solidFill>
              </a:defRPr>
            </a:lvl2pPr>
            <a:lvl3pPr>
              <a:buClr>
                <a:schemeClr val="bg1"/>
              </a:buClr>
              <a:buSzPct val="100000"/>
              <a:buFont typeface="Arial" pitchFamily="34" charset="0"/>
              <a:buChar char="•"/>
              <a:defRPr sz="1800">
                <a:solidFill>
                  <a:schemeClr val="tx2"/>
                </a:solidFill>
              </a:defRPr>
            </a:lvl3pPr>
            <a:lvl4pPr>
              <a:buClr>
                <a:schemeClr val="bg1"/>
              </a:buClr>
              <a:buSzPct val="70000"/>
              <a:buFont typeface="Courier New" pitchFamily="49" charset="0"/>
              <a:buChar char="o"/>
              <a:defRPr sz="1800">
                <a:solidFill>
                  <a:schemeClr val="tx2"/>
                </a:solidFill>
              </a:defRPr>
            </a:lvl4pPr>
            <a:lvl5pPr>
              <a:buClr>
                <a:schemeClr val="bg1"/>
              </a:buClr>
              <a:buSzPct val="70000"/>
              <a:buFont typeface="Arial" pitchFamily="34" charset="0"/>
              <a:buChar char="•"/>
              <a:defRPr sz="1800">
                <a:solidFill>
                  <a:schemeClr val="tx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7.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8" r:id="rId3"/>
    <p:sldLayoutId id="2147483697" r:id="rId4"/>
    <p:sldLayoutId id="2147483699" r:id="rId5"/>
    <p:sldLayoutId id="2147483693" r:id="rId6"/>
    <p:sldLayoutId id="2147483694" r:id="rId7"/>
    <p:sldLayoutId id="2147483686" r:id="rId8"/>
    <p:sldLayoutId id="2147483688" r:id="rId9"/>
    <p:sldLayoutId id="2147483689" r:id="rId10"/>
    <p:sldLayoutId id="2147483690"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1085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5961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rgbClr val="FFC000"/>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07883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rgbClr val="FFC000"/>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0.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1.gif"/></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9.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19.png"/><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8"/>
          <p:cNvSpPr>
            <a:spLocks noChangeArrowheads="1"/>
          </p:cNvSpPr>
          <p:nvPr/>
        </p:nvSpPr>
        <p:spPr bwMode="auto">
          <a:xfrm>
            <a:off x="1428750" y="3810000"/>
            <a:ext cx="6286500" cy="1569660"/>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smtClean="0">
                <a:solidFill>
                  <a:srgbClr val="FFFFFF"/>
                </a:solidFill>
              </a:rPr>
              <a:t>Jesse Bell, PhD</a:t>
            </a:r>
          </a:p>
          <a:p>
            <a:pPr algn="ctr" fontAlgn="base">
              <a:spcBef>
                <a:spcPct val="0"/>
              </a:spcBef>
              <a:spcAft>
                <a:spcPct val="0"/>
              </a:spcAft>
            </a:pPr>
            <a:r>
              <a:rPr lang="en-US" sz="1700" b="1" dirty="0" smtClean="0">
                <a:solidFill>
                  <a:srgbClr val="FFFFFF"/>
                </a:solidFill>
              </a:rPr>
              <a:t> </a:t>
            </a:r>
            <a:r>
              <a:rPr lang="en-US" b="1" dirty="0" smtClean="0">
                <a:solidFill>
                  <a:srgbClr val="FFFFFF"/>
                </a:solidFill>
              </a:rPr>
              <a:t>Climate Science Advisor</a:t>
            </a:r>
            <a:r>
              <a:rPr lang="en-US" b="1" dirty="0">
                <a:solidFill>
                  <a:srgbClr val="FFFFFF"/>
                </a:solidFill>
              </a:rPr>
              <a:t/>
            </a:r>
            <a:br>
              <a:rPr lang="en-US" b="1" dirty="0">
                <a:solidFill>
                  <a:srgbClr val="FFFFFF"/>
                </a:solidFill>
              </a:rPr>
            </a:br>
            <a:r>
              <a:rPr lang="en-US" b="1" dirty="0" smtClean="0">
                <a:solidFill>
                  <a:srgbClr val="FFFFFF"/>
                </a:solidFill>
              </a:rPr>
              <a:t>Climate and Health </a:t>
            </a:r>
            <a:r>
              <a:rPr lang="en-US" b="1" dirty="0" smtClean="0">
                <a:solidFill>
                  <a:srgbClr val="FFFFFF"/>
                </a:solidFill>
              </a:rPr>
              <a:t>Program</a:t>
            </a:r>
          </a:p>
          <a:p>
            <a:pPr algn="ctr" fontAlgn="base">
              <a:spcBef>
                <a:spcPct val="0"/>
              </a:spcBef>
              <a:spcAft>
                <a:spcPct val="0"/>
              </a:spcAft>
            </a:pPr>
            <a:r>
              <a:rPr lang="en-US" b="1" dirty="0" smtClean="0">
                <a:solidFill>
                  <a:srgbClr val="FFFFFF"/>
                </a:solidFill>
              </a:rPr>
              <a:t>&amp;</a:t>
            </a:r>
          </a:p>
          <a:p>
            <a:pPr algn="ctr" fontAlgn="base">
              <a:spcBef>
                <a:spcPct val="0"/>
              </a:spcBef>
              <a:spcAft>
                <a:spcPct val="0"/>
              </a:spcAft>
            </a:pPr>
            <a:r>
              <a:rPr lang="en-US" b="1" dirty="0" smtClean="0">
                <a:solidFill>
                  <a:srgbClr val="FFFFFF"/>
                </a:solidFill>
              </a:rPr>
              <a:t>CICS-NC</a:t>
            </a:r>
          </a:p>
        </p:txBody>
      </p:sp>
      <p:grpSp>
        <p:nvGrpSpPr>
          <p:cNvPr id="2" name="Group 1"/>
          <p:cNvGrpSpPr/>
          <p:nvPr/>
        </p:nvGrpSpPr>
        <p:grpSpPr>
          <a:xfrm>
            <a:off x="342900" y="2162265"/>
            <a:ext cx="8458200" cy="1371600"/>
            <a:chOff x="304800" y="2510368"/>
            <a:chExt cx="8458200" cy="1371600"/>
          </a:xfrm>
        </p:grpSpPr>
        <p:pic>
          <p:nvPicPr>
            <p:cNvPr id="19" name="Picture 9" descr="437007a-i1 0"/>
            <p:cNvPicPr>
              <a:picLocks noChangeAspect="1" noChangeArrowheads="1"/>
            </p:cNvPicPr>
            <p:nvPr/>
          </p:nvPicPr>
          <p:blipFill>
            <a:blip r:embed="rId3" cstate="screen"/>
            <a:srcRect/>
            <a:stretch>
              <a:fillRect/>
            </a:stretch>
          </p:blipFill>
          <p:spPr bwMode="auto">
            <a:xfrm>
              <a:off x="304800" y="2510368"/>
              <a:ext cx="2468882" cy="1371600"/>
            </a:xfrm>
            <a:prstGeom prst="roundRect">
              <a:avLst/>
            </a:prstGeom>
            <a:noFill/>
            <a:ln w="38100">
              <a:solidFill>
                <a:schemeClr val="tx1"/>
              </a:solidFill>
              <a:miter lim="800000"/>
              <a:headEnd/>
              <a:tailEnd/>
            </a:ln>
          </p:spPr>
        </p:pic>
        <p:pic>
          <p:nvPicPr>
            <p:cNvPr id="20" name="Picture 10"/>
            <p:cNvPicPr>
              <a:picLocks noChangeAspect="1" noChangeArrowheads="1"/>
            </p:cNvPicPr>
            <p:nvPr/>
          </p:nvPicPr>
          <p:blipFill>
            <a:blip r:embed="rId4" cstate="screen"/>
            <a:srcRect/>
            <a:stretch>
              <a:fillRect/>
            </a:stretch>
          </p:blipFill>
          <p:spPr bwMode="auto">
            <a:xfrm>
              <a:off x="2859854" y="2510368"/>
              <a:ext cx="3396344" cy="1371600"/>
            </a:xfrm>
            <a:prstGeom prst="roundRect">
              <a:avLst/>
            </a:prstGeom>
            <a:noFill/>
            <a:ln w="38100">
              <a:solidFill>
                <a:schemeClr val="tx1"/>
              </a:solidFill>
              <a:miter lim="800000"/>
              <a:headEnd/>
              <a:tailEnd/>
            </a:ln>
          </p:spPr>
        </p:pic>
        <p:pic>
          <p:nvPicPr>
            <p:cNvPr id="23" name="Picture 9" descr="dengue_vector_sm"/>
            <p:cNvPicPr>
              <a:picLocks noChangeAspect="1" noChangeArrowheads="1"/>
            </p:cNvPicPr>
            <p:nvPr/>
          </p:nvPicPr>
          <p:blipFill>
            <a:blip r:embed="rId5" cstate="screen"/>
            <a:srcRect/>
            <a:stretch>
              <a:fillRect/>
            </a:stretch>
          </p:blipFill>
          <p:spPr bwMode="auto">
            <a:xfrm>
              <a:off x="6342369" y="2510368"/>
              <a:ext cx="2420631" cy="1371600"/>
            </a:xfrm>
            <a:prstGeom prst="roundRect">
              <a:avLst/>
            </a:prstGeom>
            <a:noFill/>
            <a:ln w="38100">
              <a:solidFill>
                <a:schemeClr val="tx1"/>
              </a:solidFill>
              <a:miter lim="800000"/>
              <a:headEnd/>
              <a:tailEnd/>
            </a:ln>
          </p:spPr>
        </p:pic>
      </p:grpSp>
      <p:sp>
        <p:nvSpPr>
          <p:cNvPr id="9" name="Text Box 6"/>
          <p:cNvSpPr txBox="1">
            <a:spLocks noChangeArrowheads="1"/>
          </p:cNvSpPr>
          <p:nvPr/>
        </p:nvSpPr>
        <p:spPr bwMode="auto">
          <a:xfrm>
            <a:off x="381000" y="685800"/>
            <a:ext cx="8382000" cy="1200329"/>
          </a:xfrm>
          <a:prstGeom prst="rect">
            <a:avLst/>
          </a:prstGeom>
          <a:noFill/>
          <a:ln w="9525">
            <a:noFill/>
            <a:miter lim="800000"/>
            <a:headEnd/>
            <a:tailEnd/>
          </a:ln>
        </p:spPr>
        <p:txBody>
          <a:bodyPr wrap="square">
            <a:spAutoFit/>
          </a:bodyPr>
          <a:lstStyle/>
          <a:p>
            <a:pPr algn="ctr" eaLnBrk="0" fontAlgn="base" hangingPunct="0">
              <a:spcAft>
                <a:spcPct val="0"/>
              </a:spcAft>
              <a:defRPr/>
            </a:pPr>
            <a:r>
              <a:rPr lang="en-US" sz="3600" b="1" dirty="0">
                <a:solidFill>
                  <a:srgbClr val="FFC000"/>
                </a:solidFill>
              </a:rPr>
              <a:t>The Health Consequences</a:t>
            </a:r>
            <a:br>
              <a:rPr lang="en-US" sz="3600" b="1" dirty="0">
                <a:solidFill>
                  <a:srgbClr val="FFC000"/>
                </a:solidFill>
              </a:rPr>
            </a:br>
            <a:r>
              <a:rPr lang="en-US" sz="3600" b="1" dirty="0">
                <a:solidFill>
                  <a:srgbClr val="FFC000"/>
                </a:solidFill>
              </a:rPr>
              <a:t>of a Changing </a:t>
            </a:r>
            <a:r>
              <a:rPr lang="en-US" sz="3600" b="1" dirty="0" smtClean="0">
                <a:solidFill>
                  <a:srgbClr val="FFC000"/>
                </a:solidFill>
              </a:rPr>
              <a:t>Climate</a:t>
            </a:r>
            <a:endParaRPr lang="en-US" sz="3600" b="1" dirty="0" smtClean="0">
              <a:solidFill>
                <a:srgbClr val="FFC0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11"/>
          </p:nvPr>
        </p:nvSpPr>
        <p:spPr>
          <a:xfrm>
            <a:off x="2286000" y="6272784"/>
            <a:ext cx="5105400" cy="182880"/>
          </a:xfrm>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a:xfrm>
            <a:off x="2286000" y="6446520"/>
            <a:ext cx="5105400" cy="228600"/>
          </a:xfrm>
        </p:spPr>
        <p:txBody>
          <a:bodyPr/>
          <a:lstStyle/>
          <a:p>
            <a:r>
              <a:rPr lang="en-US" dirty="0" smtClean="0"/>
              <a:t>Division of Environmental Hazards and Health Effects</a:t>
            </a:r>
            <a:endParaRPr lang="en-US" dirty="0"/>
          </a:p>
        </p:txBody>
      </p:sp>
      <p:sp>
        <p:nvSpPr>
          <p:cNvPr id="3" name="Rectangle 2"/>
          <p:cNvSpPr/>
          <p:nvPr/>
        </p:nvSpPr>
        <p:spPr>
          <a:xfrm>
            <a:off x="2286000" y="5325070"/>
            <a:ext cx="4572000" cy="923330"/>
          </a:xfrm>
          <a:prstGeom prst="rect">
            <a:avLst/>
          </a:prstGeom>
        </p:spPr>
        <p:txBody>
          <a:bodyPr>
            <a:spAutoFit/>
          </a:bodyPr>
          <a:lstStyle/>
          <a:p>
            <a:pPr algn="ctr"/>
            <a:r>
              <a:rPr lang="en-US" dirty="0" smtClean="0">
                <a:solidFill>
                  <a:srgbClr val="FFFFFF"/>
                </a:solidFill>
              </a:rPr>
              <a:t>Second S-NPP Applications Workshop </a:t>
            </a:r>
          </a:p>
          <a:p>
            <a:pPr algn="ctr"/>
            <a:r>
              <a:rPr lang="en-US" dirty="0" smtClean="0">
                <a:solidFill>
                  <a:srgbClr val="FFFFFF"/>
                </a:solidFill>
              </a:rPr>
              <a:t>Huntsville, AL</a:t>
            </a:r>
          </a:p>
          <a:p>
            <a:pPr algn="ctr"/>
            <a:r>
              <a:rPr lang="en-US" dirty="0" smtClean="0">
                <a:solidFill>
                  <a:srgbClr val="FFFFFF"/>
                </a:solidFill>
              </a:rPr>
              <a:t>November 18, 2014</a:t>
            </a:r>
            <a:endParaRPr lang="en-US" dirty="0">
              <a:solidFill>
                <a:srgbClr val="FFFFFF"/>
              </a:solidFill>
            </a:endParaRPr>
          </a:p>
        </p:txBody>
      </p:sp>
    </p:spTree>
    <p:extLst>
      <p:ext uri="{BB962C8B-B14F-4D97-AF65-F5344CB8AC3E}">
        <p14:creationId xmlns:p14="http://schemas.microsoft.com/office/powerpoint/2010/main" val="42268794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2992365"/>
            <a:ext cx="4343400" cy="1855064"/>
          </a:xfrm>
        </p:spPr>
        <p:txBody>
          <a:bodyPr/>
          <a:lstStyle/>
          <a:p>
            <a:r>
              <a:rPr lang="en-US" dirty="0" smtClean="0"/>
              <a:t>Since 1970</a:t>
            </a:r>
            <a:endParaRPr lang="en-US" dirty="0"/>
          </a:p>
          <a:p>
            <a:pPr lvl="1"/>
            <a:r>
              <a:rPr lang="en-US" dirty="0" smtClean="0"/>
              <a:t>Western US </a:t>
            </a:r>
            <a:r>
              <a:rPr lang="en-US" dirty="0"/>
              <a:t>wildfire season </a:t>
            </a:r>
            <a:r>
              <a:rPr lang="en-US" dirty="0" smtClean="0"/>
              <a:t>increased </a:t>
            </a:r>
            <a:r>
              <a:rPr lang="en-US" dirty="0"/>
              <a:t>by 78 days</a:t>
            </a:r>
          </a:p>
          <a:p>
            <a:pPr lvl="1"/>
            <a:r>
              <a:rPr lang="en-US" dirty="0"/>
              <a:t>Average duration of fires </a:t>
            </a:r>
            <a:r>
              <a:rPr lang="en-US" dirty="0" smtClean="0"/>
              <a:t>increased five </a:t>
            </a:r>
            <a:r>
              <a:rPr lang="en-US" dirty="0"/>
              <a:t>fold</a:t>
            </a:r>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Climate Change Impacts Air </a:t>
            </a:r>
            <a:r>
              <a:rPr lang="en-US" sz="3200" b="1" dirty="0" smtClean="0">
                <a:solidFill>
                  <a:srgbClr val="FFC000"/>
                </a:solidFill>
              </a:rPr>
              <a:t>Quality:  Wildfire Smoke</a:t>
            </a:r>
            <a:endParaRPr lang="en-US" sz="3200" b="1" dirty="0">
              <a:solidFill>
                <a:srgbClr val="FFC000"/>
              </a:solidFill>
            </a:endParaRPr>
          </a:p>
        </p:txBody>
      </p:sp>
      <p:sp>
        <p:nvSpPr>
          <p:cNvPr id="8" name="Text Placeholder 3"/>
          <p:cNvSpPr>
            <a:spLocks noGrp="1"/>
          </p:cNvSpPr>
          <p:nvPr>
            <p:ph type="body" sz="quarter" idx="10"/>
          </p:nvPr>
        </p:nvSpPr>
        <p:spPr>
          <a:xfrm>
            <a:off x="457200" y="5791200"/>
            <a:ext cx="8229600" cy="609600"/>
          </a:xfrm>
        </p:spPr>
        <p:txBody>
          <a:bodyPr/>
          <a:lstStyle/>
          <a:p>
            <a:pPr marL="0">
              <a:lnSpc>
                <a:spcPct val="100000"/>
              </a:lnSpc>
            </a:pPr>
            <a:r>
              <a:rPr lang="en-US" dirty="0" err="1"/>
              <a:t>Westerling</a:t>
            </a:r>
            <a:r>
              <a:rPr lang="en-US" dirty="0"/>
              <a:t> et al. Warming and earlier spring increase western U.S. forest wildfire activity </a:t>
            </a:r>
            <a:r>
              <a:rPr lang="en-US" i="1" dirty="0"/>
              <a:t>Science</a:t>
            </a:r>
            <a:r>
              <a:rPr lang="en-US" dirty="0"/>
              <a:t>. 2006 Aug 18;313(5789):940-3</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30"/>
          <a:stretch/>
        </p:blipFill>
        <p:spPr bwMode="auto">
          <a:xfrm>
            <a:off x="808412" y="2133600"/>
            <a:ext cx="3488576" cy="3572595"/>
          </a:xfrm>
          <a:prstGeom prst="roundRect">
            <a:avLst/>
          </a:prstGeom>
          <a:noFill/>
          <a:ln w="3810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533400" y="1600200"/>
            <a:ext cx="4038600" cy="3810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tx1"/>
                </a:solidFill>
              </a:rPr>
              <a:t>Wildfire A</a:t>
            </a:r>
            <a:r>
              <a:rPr lang="en-US" dirty="0" smtClean="0">
                <a:solidFill>
                  <a:schemeClr val="tx1"/>
                </a:solidFill>
              </a:rPr>
              <a:t>ctivity Since </a:t>
            </a:r>
            <a:r>
              <a:rPr lang="en-US" dirty="0">
                <a:solidFill>
                  <a:schemeClr val="tx1"/>
                </a:solidFill>
              </a:rPr>
              <a:t>1970</a:t>
            </a:r>
          </a:p>
          <a:p>
            <a:pPr marL="0" indent="0" algn="ctr">
              <a:buFont typeface="Wingdings" pitchFamily="2" charset="2"/>
              <a:buNone/>
            </a:pPr>
            <a:endParaRPr lang="en-US" dirty="0">
              <a:solidFill>
                <a:schemeClr val="tx1"/>
              </a:solidFill>
            </a:endParaRPr>
          </a:p>
        </p:txBody>
      </p:sp>
    </p:spTree>
    <p:extLst>
      <p:ext uri="{BB962C8B-B14F-4D97-AF65-F5344CB8AC3E}">
        <p14:creationId xmlns:p14="http://schemas.microsoft.com/office/powerpoint/2010/main" val="1028317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Climate Change Impacts Air </a:t>
            </a:r>
            <a:r>
              <a:rPr lang="en-US" sz="3200" b="1" dirty="0" smtClean="0">
                <a:solidFill>
                  <a:srgbClr val="FFC000"/>
                </a:solidFill>
              </a:rPr>
              <a:t>Quality:  Wildfire Smoke (cont.)</a:t>
            </a:r>
            <a:endParaRPr lang="en-US" sz="3200" b="1" dirty="0">
              <a:solidFill>
                <a:srgbClr val="FFC000"/>
              </a:solidFill>
            </a:endParaRPr>
          </a:p>
        </p:txBody>
      </p:sp>
      <p:sp>
        <p:nvSpPr>
          <p:cNvPr id="5" name="Content Placeholder 4"/>
          <p:cNvSpPr>
            <a:spLocks noGrp="1"/>
          </p:cNvSpPr>
          <p:nvPr>
            <p:ph idx="1"/>
          </p:nvPr>
        </p:nvSpPr>
        <p:spPr/>
        <p:txBody>
          <a:bodyPr/>
          <a:lstStyle/>
          <a:p>
            <a:r>
              <a:rPr lang="en-US" dirty="0"/>
              <a:t>Increase of 10µg/m</a:t>
            </a:r>
            <a:r>
              <a:rPr lang="en-US" baseline="30000" dirty="0"/>
              <a:t>3</a:t>
            </a:r>
            <a:r>
              <a:rPr lang="en-US" dirty="0"/>
              <a:t> in PM</a:t>
            </a:r>
            <a:r>
              <a:rPr lang="en-US" baseline="-25000" dirty="0"/>
              <a:t>10</a:t>
            </a:r>
            <a:r>
              <a:rPr lang="en-US" dirty="0"/>
              <a:t> from wildfires results in about 1% increase in non-accidental mortality</a:t>
            </a:r>
            <a:r>
              <a:rPr lang="en-US" baseline="30000" dirty="0"/>
              <a:t>(1,2,3)</a:t>
            </a:r>
          </a:p>
          <a:p>
            <a:r>
              <a:rPr lang="en-US" dirty="0"/>
              <a:t>During Australian bushfires</a:t>
            </a:r>
          </a:p>
          <a:p>
            <a:pPr lvl="1"/>
            <a:r>
              <a:rPr lang="en-US" dirty="0"/>
              <a:t>Overall mortality rose 5% </a:t>
            </a:r>
          </a:p>
          <a:p>
            <a:pPr lvl="1"/>
            <a:r>
              <a:rPr lang="en-US" dirty="0"/>
              <a:t>Hospital admissions for respiratory illnesses increased 3-5%</a:t>
            </a:r>
            <a:r>
              <a:rPr lang="en-US" baseline="30000" dirty="0"/>
              <a:t>4</a:t>
            </a:r>
          </a:p>
          <a:p>
            <a:endParaRPr lang="en-US" dirty="0"/>
          </a:p>
        </p:txBody>
      </p:sp>
      <p:sp>
        <p:nvSpPr>
          <p:cNvPr id="8" name="Text Placeholder 3"/>
          <p:cNvSpPr>
            <a:spLocks noGrp="1"/>
          </p:cNvSpPr>
          <p:nvPr>
            <p:ph type="body" sz="quarter" idx="10"/>
          </p:nvPr>
        </p:nvSpPr>
        <p:spPr/>
        <p:txBody>
          <a:bodyPr/>
          <a:lstStyle/>
          <a:p>
            <a:pPr marL="0">
              <a:lnSpc>
                <a:spcPct val="100000"/>
              </a:lnSpc>
            </a:pPr>
            <a:r>
              <a:rPr lang="en-US" baseline="30000" dirty="0" smtClean="0"/>
              <a:t>1</a:t>
            </a:r>
            <a:r>
              <a:rPr lang="en-US" dirty="0" smtClean="0"/>
              <a:t>Morgan </a:t>
            </a:r>
            <a:r>
              <a:rPr lang="en-US" dirty="0"/>
              <a:t>G et al. Effects of bushfire smoke on daily mortality and hospital admissions in Sydney, Australia. </a:t>
            </a:r>
            <a:r>
              <a:rPr lang="en-US" i="1" dirty="0"/>
              <a:t>Epidemiology</a:t>
            </a:r>
            <a:r>
              <a:rPr lang="en-US" dirty="0"/>
              <a:t>. 2010 Jan;21(1):47-55.</a:t>
            </a:r>
          </a:p>
          <a:p>
            <a:pPr marL="0">
              <a:lnSpc>
                <a:spcPct val="100000"/>
              </a:lnSpc>
            </a:pPr>
            <a:r>
              <a:rPr lang="en-US" baseline="30000" dirty="0" smtClean="0"/>
              <a:t>2</a:t>
            </a:r>
            <a:r>
              <a:rPr lang="en-US" dirty="0" smtClean="0"/>
              <a:t>Sastry </a:t>
            </a:r>
            <a:r>
              <a:rPr lang="en-US" dirty="0"/>
              <a:t>N. Forest fires, air pollution, and mortality in southeast Asia. </a:t>
            </a:r>
            <a:r>
              <a:rPr lang="en-US" i="1" dirty="0"/>
              <a:t>Demography</a:t>
            </a:r>
            <a:r>
              <a:rPr lang="en-US" dirty="0"/>
              <a:t>. 2002 Feb;39(1):1-23.</a:t>
            </a:r>
          </a:p>
          <a:p>
            <a:pPr marL="0">
              <a:lnSpc>
                <a:spcPct val="100000"/>
              </a:lnSpc>
            </a:pPr>
            <a:r>
              <a:rPr lang="en-US" baseline="30000" dirty="0" smtClean="0"/>
              <a:t>3</a:t>
            </a:r>
            <a:r>
              <a:rPr lang="en-US" dirty="0" smtClean="0"/>
              <a:t>Hanninen </a:t>
            </a:r>
            <a:r>
              <a:rPr lang="en-US" dirty="0"/>
              <a:t>OO. Population exposure to fine particles and estimated excess mortality in Finland from an East European wildfire episode. </a:t>
            </a:r>
            <a:r>
              <a:rPr lang="en-US" i="1" dirty="0"/>
              <a:t>J Expo </a:t>
            </a:r>
            <a:r>
              <a:rPr lang="en-US" i="1" dirty="0" err="1"/>
              <a:t>Sci</a:t>
            </a:r>
            <a:r>
              <a:rPr lang="en-US" i="1" dirty="0"/>
              <a:t> Environ </a:t>
            </a:r>
            <a:r>
              <a:rPr lang="en-US" i="1" dirty="0" err="1"/>
              <a:t>Epidemiol</a:t>
            </a:r>
            <a:r>
              <a:rPr lang="en-US" dirty="0"/>
              <a:t>. 2009 May;19(4):414-22</a:t>
            </a:r>
          </a:p>
          <a:p>
            <a:pPr marL="0">
              <a:lnSpc>
                <a:spcPct val="100000"/>
              </a:lnSpc>
            </a:pPr>
            <a:r>
              <a:rPr lang="en-US" baseline="30000" dirty="0"/>
              <a:t>4</a:t>
            </a:r>
            <a:r>
              <a:rPr lang="en-US" dirty="0" smtClean="0"/>
              <a:t>Johnston </a:t>
            </a:r>
            <a:r>
              <a:rPr lang="en-US" dirty="0"/>
              <a:t>F et al. Extreme air pollution events from bushfires and dust storms and their association with mortality in Sydney, Australia 1994-2007. </a:t>
            </a:r>
            <a:r>
              <a:rPr lang="en-US" i="1" dirty="0"/>
              <a:t>Environ Res. </a:t>
            </a:r>
            <a:r>
              <a:rPr lang="en-US" dirty="0"/>
              <a:t>2011 Aug;111(6):811-6.</a:t>
            </a:r>
          </a:p>
        </p:txBody>
      </p:sp>
    </p:spTree>
    <p:extLst>
      <p:ext uri="{BB962C8B-B14F-4D97-AF65-F5344CB8AC3E}">
        <p14:creationId xmlns:p14="http://schemas.microsoft.com/office/powerpoint/2010/main" val="2749696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3886200" cy="4191000"/>
          </a:xfrm>
        </p:spPr>
        <p:txBody>
          <a:bodyPr/>
          <a:lstStyle/>
          <a:p>
            <a:r>
              <a:rPr lang="en-US" dirty="0"/>
              <a:t>67% of waterborne disease outbreaks </a:t>
            </a:r>
            <a:r>
              <a:rPr lang="en-US" dirty="0" smtClean="0"/>
              <a:t>preceded </a:t>
            </a:r>
            <a:r>
              <a:rPr lang="en-US" dirty="0"/>
              <a:t>by precipitation above </a:t>
            </a:r>
            <a:r>
              <a:rPr lang="en-US" dirty="0" smtClean="0"/>
              <a:t>80</a:t>
            </a:r>
            <a:r>
              <a:rPr lang="en-US" baseline="30000" dirty="0" smtClean="0"/>
              <a:t>th</a:t>
            </a:r>
            <a:r>
              <a:rPr lang="en-US" dirty="0" smtClean="0"/>
              <a:t> percentile </a:t>
            </a:r>
            <a:r>
              <a:rPr lang="en-US" dirty="0"/>
              <a:t>(across </a:t>
            </a:r>
            <a:r>
              <a:rPr lang="en-US" dirty="0" smtClean="0"/>
              <a:t>50 year </a:t>
            </a:r>
            <a:r>
              <a:rPr lang="en-US" dirty="0"/>
              <a:t>climate record</a:t>
            </a:r>
            <a:r>
              <a:rPr lang="en-US" dirty="0" smtClean="0"/>
              <a:t>)</a:t>
            </a:r>
            <a:endParaRPr lang="en-US" dirty="0"/>
          </a:p>
          <a:p>
            <a:r>
              <a:rPr lang="en-US" dirty="0" smtClean="0"/>
              <a:t>Heavy </a:t>
            </a:r>
            <a:r>
              <a:rPr lang="en-US" dirty="0"/>
              <a:t>precipitation events </a:t>
            </a:r>
            <a:r>
              <a:rPr lang="en-US" dirty="0" smtClean="0"/>
              <a:t>projected </a:t>
            </a:r>
            <a:r>
              <a:rPr lang="en-US" dirty="0"/>
              <a:t>to occur more frequently </a:t>
            </a:r>
          </a:p>
        </p:txBody>
      </p:sp>
      <p:sp>
        <p:nvSpPr>
          <p:cNvPr id="8" name="Text Placeholder 3"/>
          <p:cNvSpPr>
            <a:spLocks noGrp="1"/>
          </p:cNvSpPr>
          <p:nvPr>
            <p:ph type="body" sz="quarter" idx="10"/>
          </p:nvPr>
        </p:nvSpPr>
        <p:spPr/>
        <p:txBody>
          <a:bodyPr/>
          <a:lstStyle/>
          <a:p>
            <a:pPr marL="0">
              <a:lnSpc>
                <a:spcPct val="100000"/>
              </a:lnSpc>
            </a:pPr>
            <a:r>
              <a:rPr lang="en-US" dirty="0" err="1"/>
              <a:t>Curriero</a:t>
            </a:r>
            <a:r>
              <a:rPr lang="en-US" dirty="0"/>
              <a:t>, </a:t>
            </a:r>
            <a:r>
              <a:rPr lang="en-US" dirty="0" err="1"/>
              <a:t>Patz</a:t>
            </a:r>
            <a:r>
              <a:rPr lang="en-US" dirty="0"/>
              <a:t>, et al,  2001</a:t>
            </a:r>
            <a:r>
              <a:rPr lang="en-US" dirty="0" smtClean="0"/>
              <a:t>.</a:t>
            </a:r>
          </a:p>
          <a:p>
            <a:pPr marL="0">
              <a:lnSpc>
                <a:spcPct val="100000"/>
              </a:lnSpc>
            </a:pPr>
            <a:r>
              <a:rPr lang="en-US" dirty="0"/>
              <a:t>Source: Walsh et al. 2013:  </a:t>
            </a:r>
            <a:r>
              <a:rPr lang="en-US" i="1" dirty="0"/>
              <a:t>Draft NCA Report</a:t>
            </a:r>
            <a:r>
              <a:rPr lang="en-US" dirty="0"/>
              <a:t>, Chapter </a:t>
            </a:r>
            <a:r>
              <a:rPr lang="en-US" dirty="0" smtClean="0"/>
              <a:t>2</a:t>
            </a:r>
            <a:endParaRPr lang="en-US" dirty="0"/>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Extreme Precipitation Events Impact Human Health: </a:t>
            </a:r>
            <a:r>
              <a:rPr lang="en-US" sz="3200" b="1" dirty="0" smtClean="0">
                <a:solidFill>
                  <a:srgbClr val="FFC000"/>
                </a:solidFill>
              </a:rPr>
              <a:t> Waterborne </a:t>
            </a:r>
            <a:r>
              <a:rPr lang="en-US" sz="3200" b="1" dirty="0">
                <a:solidFill>
                  <a:srgbClr val="FFC000"/>
                </a:solidFill>
              </a:rPr>
              <a:t>Disease</a:t>
            </a:r>
          </a:p>
        </p:txBody>
      </p:sp>
      <p:sp>
        <p:nvSpPr>
          <p:cNvPr id="12" name="Content Placeholder 2"/>
          <p:cNvSpPr txBox="1">
            <a:spLocks/>
          </p:cNvSpPr>
          <p:nvPr/>
        </p:nvSpPr>
        <p:spPr>
          <a:xfrm>
            <a:off x="4191000" y="5600700"/>
            <a:ext cx="4724400" cy="8763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tx1"/>
                </a:solidFill>
              </a:rPr>
              <a:t>Observed Increases in Very Heavy Precipitation (heaviest 1% of all </a:t>
            </a:r>
            <a:r>
              <a:rPr lang="en-US" sz="1800" dirty="0" smtClean="0">
                <a:solidFill>
                  <a:schemeClr val="tx1"/>
                </a:solidFill>
              </a:rPr>
              <a:t>events) 1901 </a:t>
            </a:r>
            <a:r>
              <a:rPr lang="en-US" sz="1800" dirty="0">
                <a:solidFill>
                  <a:schemeClr val="tx1"/>
                </a:solidFill>
              </a:rPr>
              <a:t>to </a:t>
            </a:r>
            <a:r>
              <a:rPr lang="en-US" sz="1800" dirty="0" smtClean="0">
                <a:solidFill>
                  <a:schemeClr val="tx1"/>
                </a:solidFill>
              </a:rPr>
              <a:t>2011</a:t>
            </a:r>
            <a:endParaRPr lang="en-US" sz="1800"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503" y="1485900"/>
            <a:ext cx="4211395" cy="408888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91763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C000"/>
                </a:solidFill>
              </a:rPr>
              <a:t>Precipitation, Humidity, and Temperature Changes Impact Human Health: </a:t>
            </a:r>
            <a:r>
              <a:rPr lang="en-US" sz="3000" b="1" dirty="0" smtClean="0">
                <a:solidFill>
                  <a:srgbClr val="FFC000"/>
                </a:solidFill>
              </a:rPr>
              <a:t> Lyme </a:t>
            </a:r>
            <a:r>
              <a:rPr lang="en-US" sz="3000" b="1" dirty="0">
                <a:solidFill>
                  <a:srgbClr val="FFC000"/>
                </a:solidFill>
              </a:rPr>
              <a:t>Disease</a:t>
            </a:r>
            <a:endParaRPr lang="en-US" sz="3000" dirty="0">
              <a:solidFill>
                <a:srgbClr val="FFC000"/>
              </a:solidFill>
            </a:endParaRPr>
          </a:p>
        </p:txBody>
      </p:sp>
      <p:sp>
        <p:nvSpPr>
          <p:cNvPr id="23" name="Content Placeholder 2"/>
          <p:cNvSpPr>
            <a:spLocks noGrp="1"/>
          </p:cNvSpPr>
          <p:nvPr>
            <p:ph idx="1"/>
          </p:nvPr>
        </p:nvSpPr>
        <p:spPr>
          <a:xfrm>
            <a:off x="457200" y="1600201"/>
            <a:ext cx="3886200" cy="4191000"/>
          </a:xfrm>
        </p:spPr>
        <p:txBody>
          <a:bodyPr/>
          <a:lstStyle/>
          <a:p>
            <a:r>
              <a:rPr lang="en-US" dirty="0" smtClean="0"/>
              <a:t>Spread of Lyme disease factors</a:t>
            </a:r>
            <a:endParaRPr lang="en-US" dirty="0"/>
          </a:p>
          <a:p>
            <a:pPr lvl="1"/>
            <a:r>
              <a:rPr lang="en-US" dirty="0"/>
              <a:t>Climate</a:t>
            </a:r>
          </a:p>
          <a:p>
            <a:pPr lvl="1"/>
            <a:r>
              <a:rPr lang="en-US" dirty="0" smtClean="0"/>
              <a:t>Ecological</a:t>
            </a:r>
          </a:p>
          <a:p>
            <a:pPr lvl="1"/>
            <a:r>
              <a:rPr lang="en-US" dirty="0" smtClean="0"/>
              <a:t>Social</a:t>
            </a:r>
            <a:endParaRPr lang="en-US" dirty="0"/>
          </a:p>
        </p:txBody>
      </p:sp>
      <p:sp>
        <p:nvSpPr>
          <p:cNvPr id="8" name="Text Placeholder 3"/>
          <p:cNvSpPr>
            <a:spLocks noGrp="1"/>
          </p:cNvSpPr>
          <p:nvPr>
            <p:ph type="body" sz="quarter" idx="10"/>
          </p:nvPr>
        </p:nvSpPr>
        <p:spPr/>
        <p:txBody>
          <a:bodyPr/>
          <a:lstStyle/>
          <a:p>
            <a:pPr marL="0">
              <a:lnSpc>
                <a:spcPct val="100000"/>
              </a:lnSpc>
            </a:pPr>
            <a:r>
              <a:rPr lang="en-US" dirty="0"/>
              <a:t>Source: </a:t>
            </a:r>
            <a:r>
              <a:rPr lang="en-US" dirty="0" smtClean="0"/>
              <a:t> Brownstein </a:t>
            </a:r>
            <a:r>
              <a:rPr lang="en-US" dirty="0"/>
              <a:t>JS, </a:t>
            </a:r>
            <a:r>
              <a:rPr lang="en-US" dirty="0" err="1"/>
              <a:t>Holford</a:t>
            </a:r>
            <a:r>
              <a:rPr lang="en-US" dirty="0"/>
              <a:t> TR, Fish D.  A climate-based model predicts </a:t>
            </a:r>
            <a:r>
              <a:rPr lang="en-US" dirty="0" smtClean="0"/>
              <a:t>the spatial </a:t>
            </a:r>
            <a:r>
              <a:rPr lang="en-US" dirty="0"/>
              <a:t>distribution of the Lyme Disease vector </a:t>
            </a:r>
            <a:r>
              <a:rPr lang="en-US" i="1" dirty="0" err="1"/>
              <a:t>Ixodes</a:t>
            </a:r>
            <a:r>
              <a:rPr lang="en-US" i="1" dirty="0"/>
              <a:t> </a:t>
            </a:r>
            <a:r>
              <a:rPr lang="en-US" i="1" dirty="0" err="1"/>
              <a:t>scapularis</a:t>
            </a:r>
            <a:r>
              <a:rPr lang="en-US" i="1" dirty="0"/>
              <a:t> </a:t>
            </a:r>
            <a:r>
              <a:rPr lang="en-US" dirty="0"/>
              <a:t>in the United States. </a:t>
            </a:r>
            <a:r>
              <a:rPr lang="en-US" i="1" dirty="0"/>
              <a:t>Environ Health </a:t>
            </a:r>
            <a:r>
              <a:rPr lang="en-US" i="1" dirty="0" err="1"/>
              <a:t>Persp</a:t>
            </a:r>
            <a:r>
              <a:rPr lang="en-US" i="1" dirty="0"/>
              <a:t> </a:t>
            </a:r>
            <a:r>
              <a:rPr lang="en-US" dirty="0"/>
              <a:t>2003;111(9):1152-57. </a:t>
            </a:r>
          </a:p>
        </p:txBody>
      </p:sp>
      <p:grpSp>
        <p:nvGrpSpPr>
          <p:cNvPr id="3" name="Group 2"/>
          <p:cNvGrpSpPr/>
          <p:nvPr/>
        </p:nvGrpSpPr>
        <p:grpSpPr>
          <a:xfrm>
            <a:off x="4885485" y="2057400"/>
            <a:ext cx="3373137" cy="3429000"/>
            <a:chOff x="5184742" y="2102176"/>
            <a:chExt cx="3373137" cy="3429000"/>
          </a:xfrm>
        </p:grpSpPr>
        <p:pic>
          <p:nvPicPr>
            <p:cNvPr id="35" name="Picture 34"/>
            <p:cNvPicPr>
              <a:picLocks noChangeAspect="1" noChangeArrowheads="1"/>
            </p:cNvPicPr>
            <p:nvPr/>
          </p:nvPicPr>
          <p:blipFill rotWithShape="1">
            <a:blip r:embed="rId3" cstate="print"/>
            <a:srcRect l="2581" t="2949" r="3848" b="1931"/>
            <a:stretch/>
          </p:blipFill>
          <p:spPr bwMode="auto">
            <a:xfrm>
              <a:off x="5184742" y="2102176"/>
              <a:ext cx="3373137" cy="3429000"/>
            </a:xfrm>
            <a:prstGeom prst="rect">
              <a:avLst/>
            </a:prstGeom>
            <a:noFill/>
            <a:ln w="38100">
              <a:solidFill>
                <a:schemeClr val="tx1"/>
              </a:solidFill>
              <a:miter lim="800000"/>
              <a:headEnd/>
              <a:tailEnd/>
            </a:ln>
          </p:spPr>
        </p:pic>
        <p:sp>
          <p:nvSpPr>
            <p:cNvPr id="36" name="TextBox 35"/>
            <p:cNvSpPr txBox="1"/>
            <p:nvPr/>
          </p:nvSpPr>
          <p:spPr>
            <a:xfrm>
              <a:off x="7729156" y="4800600"/>
              <a:ext cx="671979" cy="369332"/>
            </a:xfrm>
            <a:prstGeom prst="rect">
              <a:avLst/>
            </a:prstGeom>
            <a:noFill/>
          </p:spPr>
          <p:txBody>
            <a:bodyPr wrap="none" rtlCol="0">
              <a:spAutoFit/>
            </a:bodyPr>
            <a:lstStyle/>
            <a:p>
              <a:r>
                <a:rPr lang="en-US" dirty="0" smtClean="0">
                  <a:solidFill>
                    <a:schemeClr val="bg2"/>
                  </a:solidFill>
                </a:rPr>
                <a:t>2012</a:t>
              </a:r>
              <a:endParaRPr lang="en-US" dirty="0">
                <a:solidFill>
                  <a:schemeClr val="bg2"/>
                </a:solidFill>
              </a:endParaRPr>
            </a:p>
          </p:txBody>
        </p:sp>
      </p:grpSp>
      <p:sp>
        <p:nvSpPr>
          <p:cNvPr id="38" name="Content Placeholder 2"/>
          <p:cNvSpPr txBox="1">
            <a:spLocks/>
          </p:cNvSpPr>
          <p:nvPr/>
        </p:nvSpPr>
        <p:spPr>
          <a:xfrm>
            <a:off x="1371600" y="4724399"/>
            <a:ext cx="3346009" cy="87795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dirty="0"/>
              <a:t>Range of suitable conditions for </a:t>
            </a:r>
            <a:r>
              <a:rPr lang="en-US" sz="1800" i="1" dirty="0" err="1"/>
              <a:t>Ixodes</a:t>
            </a:r>
            <a:r>
              <a:rPr lang="en-US" sz="1800" i="1" dirty="0"/>
              <a:t> </a:t>
            </a:r>
            <a:r>
              <a:rPr lang="en-US" sz="1800" i="1" dirty="0" err="1"/>
              <a:t>scapularis</a:t>
            </a:r>
            <a:r>
              <a:rPr lang="en-US" sz="1800" dirty="0"/>
              <a:t>, </a:t>
            </a:r>
            <a:r>
              <a:rPr lang="en-US" sz="1800" dirty="0" smtClean="0"/>
              <a:t>                 the Lyme disease </a:t>
            </a:r>
            <a:r>
              <a:rPr lang="en-US" sz="1800" dirty="0"/>
              <a:t>tick</a:t>
            </a:r>
          </a:p>
        </p:txBody>
      </p:sp>
      <p:grpSp>
        <p:nvGrpSpPr>
          <p:cNvPr id="4" name="Group 3"/>
          <p:cNvGrpSpPr/>
          <p:nvPr/>
        </p:nvGrpSpPr>
        <p:grpSpPr>
          <a:xfrm>
            <a:off x="4717609" y="5602359"/>
            <a:ext cx="3708889" cy="307777"/>
            <a:chOff x="4419600" y="5602359"/>
            <a:chExt cx="3708889" cy="307777"/>
          </a:xfrm>
        </p:grpSpPr>
        <p:sp>
          <p:nvSpPr>
            <p:cNvPr id="70" name="TextBox 69"/>
            <p:cNvSpPr txBox="1"/>
            <p:nvPr/>
          </p:nvSpPr>
          <p:spPr>
            <a:xfrm>
              <a:off x="4572000" y="5602359"/>
              <a:ext cx="1592103" cy="307777"/>
            </a:xfrm>
            <a:prstGeom prst="rect">
              <a:avLst/>
            </a:prstGeom>
            <a:noFill/>
          </p:spPr>
          <p:txBody>
            <a:bodyPr wrap="none" rtlCol="0">
              <a:spAutoFit/>
            </a:bodyPr>
            <a:lstStyle/>
            <a:p>
              <a:r>
                <a:rPr lang="en-US" sz="1400" dirty="0" smtClean="0">
                  <a:solidFill>
                    <a:prstClr val="white"/>
                  </a:solidFill>
                  <a:latin typeface="Calibri"/>
                </a:rPr>
                <a:t>Constant suitability</a:t>
              </a:r>
              <a:endParaRPr lang="en-US" sz="1400" dirty="0">
                <a:solidFill>
                  <a:prstClr val="white"/>
                </a:solidFill>
                <a:latin typeface="Calibri"/>
              </a:endParaRPr>
            </a:p>
          </p:txBody>
        </p:sp>
        <p:sp>
          <p:nvSpPr>
            <p:cNvPr id="71" name="Oval 70"/>
            <p:cNvSpPr/>
            <p:nvPr/>
          </p:nvSpPr>
          <p:spPr>
            <a:xfrm>
              <a:off x="4419600" y="5662219"/>
              <a:ext cx="184498" cy="188056"/>
            </a:xfrm>
            <a:prstGeom prst="ellipse">
              <a:avLst/>
            </a:prstGeom>
            <a:solidFill>
              <a:srgbClr val="FF0000"/>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72" name="Oval 71"/>
            <p:cNvSpPr/>
            <p:nvPr/>
          </p:nvSpPr>
          <p:spPr>
            <a:xfrm>
              <a:off x="6324600" y="5662219"/>
              <a:ext cx="184498" cy="188056"/>
            </a:xfrm>
            <a:prstGeom prst="ellipse">
              <a:avLst/>
            </a:prstGeom>
            <a:solidFill>
              <a:srgbClr val="FFC000"/>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0" name="TextBox 39"/>
            <p:cNvSpPr txBox="1"/>
            <p:nvPr/>
          </p:nvSpPr>
          <p:spPr>
            <a:xfrm>
              <a:off x="6468034" y="5602359"/>
              <a:ext cx="1660455" cy="307777"/>
            </a:xfrm>
            <a:prstGeom prst="rect">
              <a:avLst/>
            </a:prstGeom>
            <a:noFill/>
          </p:spPr>
          <p:txBody>
            <a:bodyPr wrap="none" rtlCol="0">
              <a:spAutoFit/>
            </a:bodyPr>
            <a:lstStyle/>
            <a:p>
              <a:r>
                <a:rPr lang="en-US" sz="1400" dirty="0" smtClean="0">
                  <a:solidFill>
                    <a:prstClr val="white"/>
                  </a:solidFill>
                  <a:latin typeface="Calibri"/>
                </a:rPr>
                <a:t>Expanded suitability</a:t>
              </a:r>
              <a:endParaRPr lang="en-US" sz="1400" dirty="0">
                <a:solidFill>
                  <a:prstClr val="white"/>
                </a:solidFill>
                <a:latin typeface="Calibri"/>
              </a:endParaRPr>
            </a:p>
          </p:txBody>
        </p:sp>
      </p:grpSp>
      <p:grpSp>
        <p:nvGrpSpPr>
          <p:cNvPr id="5" name="Group 4"/>
          <p:cNvGrpSpPr/>
          <p:nvPr/>
        </p:nvGrpSpPr>
        <p:grpSpPr>
          <a:xfrm>
            <a:off x="4882896" y="2057400"/>
            <a:ext cx="3466507" cy="3429000"/>
            <a:chOff x="4882896" y="2057400"/>
            <a:chExt cx="3466507" cy="3429000"/>
          </a:xfrm>
        </p:grpSpPr>
        <p:pic>
          <p:nvPicPr>
            <p:cNvPr id="32" name="Picture 5"/>
            <p:cNvPicPr>
              <a:picLocks noChangeAspect="1" noChangeArrowheads="1"/>
            </p:cNvPicPr>
            <p:nvPr/>
          </p:nvPicPr>
          <p:blipFill rotWithShape="1">
            <a:blip r:embed="rId4" cstate="print"/>
            <a:srcRect l="3078" t="2733" r="2136" b="2325"/>
            <a:stretch/>
          </p:blipFill>
          <p:spPr bwMode="auto">
            <a:xfrm>
              <a:off x="4882896" y="2057400"/>
              <a:ext cx="3466507" cy="3429000"/>
            </a:xfrm>
            <a:prstGeom prst="rect">
              <a:avLst/>
            </a:prstGeom>
            <a:noFill/>
            <a:ln w="38100">
              <a:solidFill>
                <a:schemeClr val="tx1"/>
              </a:solidFill>
              <a:miter lim="800000"/>
              <a:headEnd/>
              <a:tailEnd/>
            </a:ln>
          </p:spPr>
        </p:pic>
        <p:sp>
          <p:nvSpPr>
            <p:cNvPr id="33" name="TextBox 32"/>
            <p:cNvSpPr txBox="1"/>
            <p:nvPr/>
          </p:nvSpPr>
          <p:spPr>
            <a:xfrm>
              <a:off x="7434072" y="4754880"/>
              <a:ext cx="671979" cy="369332"/>
            </a:xfrm>
            <a:prstGeom prst="rect">
              <a:avLst/>
            </a:prstGeom>
            <a:noFill/>
          </p:spPr>
          <p:txBody>
            <a:bodyPr wrap="none" rtlCol="0">
              <a:spAutoFit/>
            </a:bodyPr>
            <a:lstStyle/>
            <a:p>
              <a:r>
                <a:rPr lang="en-US" dirty="0" smtClean="0">
                  <a:solidFill>
                    <a:schemeClr val="bg2"/>
                  </a:solidFill>
                </a:rPr>
                <a:t>2020</a:t>
              </a:r>
              <a:endParaRPr lang="en-US" dirty="0">
                <a:solidFill>
                  <a:schemeClr val="bg2"/>
                </a:solidFill>
              </a:endParaRPr>
            </a:p>
          </p:txBody>
        </p:sp>
      </p:grpSp>
      <p:grpSp>
        <p:nvGrpSpPr>
          <p:cNvPr id="7" name="Group 6"/>
          <p:cNvGrpSpPr/>
          <p:nvPr/>
        </p:nvGrpSpPr>
        <p:grpSpPr>
          <a:xfrm>
            <a:off x="4876800" y="2057400"/>
            <a:ext cx="3474720" cy="3481691"/>
            <a:chOff x="4876800" y="2057400"/>
            <a:chExt cx="3474720" cy="3481691"/>
          </a:xfrm>
        </p:grpSpPr>
        <p:pic>
          <p:nvPicPr>
            <p:cNvPr id="29" name="Picture 6"/>
            <p:cNvPicPr>
              <a:picLocks noChangeAspect="1" noChangeArrowheads="1"/>
            </p:cNvPicPr>
            <p:nvPr/>
          </p:nvPicPr>
          <p:blipFill rotWithShape="1">
            <a:blip r:embed="rId5" cstate="print"/>
            <a:srcRect l="2133" t="4510" r="2062" b="3760"/>
            <a:stretch/>
          </p:blipFill>
          <p:spPr bwMode="auto">
            <a:xfrm>
              <a:off x="4876800" y="2057400"/>
              <a:ext cx="3474720" cy="3481691"/>
            </a:xfrm>
            <a:prstGeom prst="rect">
              <a:avLst/>
            </a:prstGeom>
            <a:noFill/>
            <a:ln w="38100">
              <a:solidFill>
                <a:schemeClr val="tx1"/>
              </a:solidFill>
              <a:miter lim="800000"/>
              <a:headEnd/>
              <a:tailEnd/>
            </a:ln>
          </p:spPr>
        </p:pic>
        <p:sp>
          <p:nvSpPr>
            <p:cNvPr id="30" name="TextBox 29"/>
            <p:cNvSpPr txBox="1"/>
            <p:nvPr/>
          </p:nvSpPr>
          <p:spPr>
            <a:xfrm>
              <a:off x="7434072" y="4754880"/>
              <a:ext cx="671979" cy="369332"/>
            </a:xfrm>
            <a:prstGeom prst="rect">
              <a:avLst/>
            </a:prstGeom>
            <a:noFill/>
          </p:spPr>
          <p:txBody>
            <a:bodyPr wrap="none" rtlCol="0">
              <a:spAutoFit/>
            </a:bodyPr>
            <a:lstStyle/>
            <a:p>
              <a:r>
                <a:rPr lang="en-US" dirty="0" smtClean="0">
                  <a:solidFill>
                    <a:schemeClr val="bg2"/>
                  </a:solidFill>
                </a:rPr>
                <a:t>2050</a:t>
              </a:r>
              <a:endParaRPr lang="en-US" dirty="0">
                <a:solidFill>
                  <a:schemeClr val="bg2"/>
                </a:solidFill>
              </a:endParaRPr>
            </a:p>
          </p:txBody>
        </p:sp>
      </p:grpSp>
      <p:grpSp>
        <p:nvGrpSpPr>
          <p:cNvPr id="9" name="Group 8"/>
          <p:cNvGrpSpPr/>
          <p:nvPr/>
        </p:nvGrpSpPr>
        <p:grpSpPr>
          <a:xfrm>
            <a:off x="4882896" y="2057400"/>
            <a:ext cx="3456432" cy="3497096"/>
            <a:chOff x="4882896" y="2057400"/>
            <a:chExt cx="3456432" cy="3497096"/>
          </a:xfrm>
        </p:grpSpPr>
        <p:pic>
          <p:nvPicPr>
            <p:cNvPr id="25" name="Picture 7"/>
            <p:cNvPicPr>
              <a:picLocks noChangeAspect="1" noChangeArrowheads="1"/>
            </p:cNvPicPr>
            <p:nvPr/>
          </p:nvPicPr>
          <p:blipFill rotWithShape="1">
            <a:blip r:embed="rId6" cstate="print"/>
            <a:srcRect l="2225" t="2047" r="2180" b="3383"/>
            <a:stretch/>
          </p:blipFill>
          <p:spPr bwMode="auto">
            <a:xfrm>
              <a:off x="4882896" y="2057400"/>
              <a:ext cx="3456432" cy="3497096"/>
            </a:xfrm>
            <a:prstGeom prst="rect">
              <a:avLst/>
            </a:prstGeom>
            <a:noFill/>
            <a:ln w="38100">
              <a:solidFill>
                <a:schemeClr val="tx1"/>
              </a:solidFill>
              <a:miter lim="800000"/>
              <a:headEnd/>
              <a:tailEnd/>
            </a:ln>
          </p:spPr>
        </p:pic>
        <p:sp>
          <p:nvSpPr>
            <p:cNvPr id="27" name="TextBox 26"/>
            <p:cNvSpPr txBox="1"/>
            <p:nvPr/>
          </p:nvSpPr>
          <p:spPr>
            <a:xfrm>
              <a:off x="7434072" y="4754880"/>
              <a:ext cx="671979" cy="369332"/>
            </a:xfrm>
            <a:prstGeom prst="rect">
              <a:avLst/>
            </a:prstGeom>
            <a:noFill/>
          </p:spPr>
          <p:txBody>
            <a:bodyPr wrap="none" rtlCol="0">
              <a:spAutoFit/>
            </a:bodyPr>
            <a:lstStyle/>
            <a:p>
              <a:r>
                <a:rPr lang="en-US" dirty="0" smtClean="0">
                  <a:solidFill>
                    <a:schemeClr val="bg2"/>
                  </a:solidFill>
                </a:rPr>
                <a:t>2080</a:t>
              </a:r>
              <a:endParaRPr lang="en-US" dirty="0">
                <a:solidFill>
                  <a:schemeClr val="bg2"/>
                </a:solidFill>
              </a:endParaRPr>
            </a:p>
          </p:txBody>
        </p:sp>
      </p:grpSp>
    </p:spTree>
    <p:extLst>
      <p:ext uri="{BB962C8B-B14F-4D97-AF65-F5344CB8AC3E}">
        <p14:creationId xmlns:p14="http://schemas.microsoft.com/office/powerpoint/2010/main" val="1270860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038600" y="5334001"/>
            <a:ext cx="1066800" cy="60959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t>1996</a:t>
            </a:r>
            <a:endParaRPr lang="en-US" dirty="0"/>
          </a:p>
        </p:txBody>
      </p:sp>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Lyme Disease Case Distribution </a:t>
            </a:r>
            <a:r>
              <a:rPr lang="en-US" sz="3200" b="1" dirty="0" smtClean="0">
                <a:solidFill>
                  <a:srgbClr val="FFC000"/>
                </a:solidFill>
              </a:rPr>
              <a:t>Change</a:t>
            </a:r>
          </a:p>
          <a:p>
            <a:r>
              <a:rPr lang="en-US" sz="3200" b="1" dirty="0" smtClean="0">
                <a:solidFill>
                  <a:srgbClr val="FFC000"/>
                </a:solidFill>
              </a:rPr>
              <a:t>in </a:t>
            </a:r>
            <a:r>
              <a:rPr lang="en-US" sz="3200" b="1" dirty="0">
                <a:solidFill>
                  <a:srgbClr val="FFC000"/>
                </a:solidFill>
              </a:rPr>
              <a:t>the United States </a:t>
            </a:r>
          </a:p>
        </p:txBody>
      </p:sp>
      <p:sp>
        <p:nvSpPr>
          <p:cNvPr id="1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http://www.cdc.gov/lyme/stats/maps/interactiveMaps.html</a:t>
            </a:r>
          </a:p>
        </p:txBody>
      </p:sp>
      <p:pic>
        <p:nvPicPr>
          <p:cNvPr id="18" name="Picture 14"/>
          <p:cNvPicPr>
            <a:picLocks noChangeAspect="1"/>
          </p:cNvPicPr>
          <p:nvPr/>
        </p:nvPicPr>
        <p:blipFill>
          <a:blip r:embed="rId3">
            <a:extLst>
              <a:ext uri="{28A0092B-C50C-407E-A947-70E740481C1C}">
                <a14:useLocalDpi xmlns:a14="http://schemas.microsoft.com/office/drawing/2010/main" val="0"/>
              </a:ext>
            </a:extLst>
          </a:blip>
          <a:srcRect l="47189" t="14566" r="6305" b="44296"/>
          <a:stretch>
            <a:fillRect/>
          </a:stretch>
        </p:blipFill>
        <p:spPr bwMode="auto">
          <a:xfrm>
            <a:off x="1692915" y="1600200"/>
            <a:ext cx="5758170" cy="369471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Oval 16"/>
          <p:cNvSpPr/>
          <p:nvPr/>
        </p:nvSpPr>
        <p:spPr>
          <a:xfrm>
            <a:off x="2438400" y="2661286"/>
            <a:ext cx="609600" cy="600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p:cNvSpPr/>
          <p:nvPr/>
        </p:nvSpPr>
        <p:spPr>
          <a:xfrm rot="2131436">
            <a:off x="5927689" y="3115952"/>
            <a:ext cx="637756" cy="1393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84201" y="1600200"/>
            <a:ext cx="5775599" cy="4340351"/>
            <a:chOff x="1684201" y="1600200"/>
            <a:chExt cx="5775599" cy="4340351"/>
          </a:xfrm>
        </p:grpSpPr>
        <p:grpSp>
          <p:nvGrpSpPr>
            <p:cNvPr id="2" name="Group 1"/>
            <p:cNvGrpSpPr/>
            <p:nvPr/>
          </p:nvGrpSpPr>
          <p:grpSpPr>
            <a:xfrm>
              <a:off x="1684201" y="1600200"/>
              <a:ext cx="5775599" cy="4340351"/>
              <a:chOff x="1684201" y="1600200"/>
              <a:chExt cx="5775599" cy="4340351"/>
            </a:xfrm>
          </p:grpSpPr>
          <p:pic>
            <p:nvPicPr>
              <p:cNvPr id="22" name="Picture 12"/>
              <p:cNvPicPr>
                <a:picLocks noChangeAspect="1"/>
              </p:cNvPicPr>
              <p:nvPr/>
            </p:nvPicPr>
            <p:blipFill>
              <a:blip r:embed="rId4" cstate="print">
                <a:extLst>
                  <a:ext uri="{28A0092B-C50C-407E-A947-70E740481C1C}">
                    <a14:useLocalDpi xmlns:a14="http://schemas.microsoft.com/office/drawing/2010/main" val="0"/>
                  </a:ext>
                </a:extLst>
              </a:blip>
              <a:srcRect l="47218" t="14503" r="5785" b="44453"/>
              <a:stretch>
                <a:fillRect/>
              </a:stretch>
            </p:blipFill>
            <p:spPr bwMode="auto">
              <a:xfrm>
                <a:off x="1684201" y="1600200"/>
                <a:ext cx="5775599" cy="36941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041648" y="5330952"/>
                <a:ext cx="1066800" cy="60959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t>2011</a:t>
                </a:r>
                <a:endParaRPr lang="en-US" dirty="0"/>
              </a:p>
            </p:txBody>
          </p:sp>
        </p:grpSp>
        <p:sp>
          <p:nvSpPr>
            <p:cNvPr id="21" name="Oval 20"/>
            <p:cNvSpPr/>
            <p:nvPr/>
          </p:nvSpPr>
          <p:spPr>
            <a:xfrm rot="2131436">
              <a:off x="5925312" y="3118104"/>
              <a:ext cx="637756" cy="1393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41448" y="2660904"/>
              <a:ext cx="609600" cy="600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40969764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r="-682"/>
          <a:stretch/>
        </p:blipFill>
        <p:spPr>
          <a:xfrm>
            <a:off x="-1" y="20203"/>
            <a:ext cx="9208008" cy="690600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794" y="1253881"/>
            <a:ext cx="5093218" cy="50627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961" y="2349639"/>
            <a:ext cx="2862078" cy="2871222"/>
          </a:xfrm>
          <a:prstGeom prst="rect">
            <a:avLst/>
          </a:prstGeom>
        </p:spPr>
      </p:pic>
      <p:sp>
        <p:nvSpPr>
          <p:cNvPr id="15" name="Oval 14"/>
          <p:cNvSpPr/>
          <p:nvPr/>
        </p:nvSpPr>
        <p:spPr>
          <a:xfrm>
            <a:off x="4107976" y="3429000"/>
            <a:ext cx="955345" cy="8154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9141972" cy="6858000"/>
          </a:xfrm>
          <a:prstGeom prst="rect">
            <a:avLst/>
          </a:prstGeom>
          <a:ln>
            <a:noFill/>
          </a:ln>
        </p:spPr>
      </p:pic>
    </p:spTree>
    <p:extLst>
      <p:ext uri="{BB962C8B-B14F-4D97-AF65-F5344CB8AC3E}">
        <p14:creationId xmlns:p14="http://schemas.microsoft.com/office/powerpoint/2010/main" val="344427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fill="hold" nodeType="withEffect">
                                  <p:stCondLst>
                                    <p:cond delay="500"/>
                                  </p:st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chorCtr="0"/>
          <a:lstStyle/>
          <a:p>
            <a:pPr>
              <a:lnSpc>
                <a:spcPct val="100000"/>
              </a:lnSpc>
            </a:pPr>
            <a:r>
              <a:rPr lang="en-US" sz="3200" dirty="0" smtClean="0"/>
              <a:t>Objectives</a:t>
            </a:r>
            <a:endParaRPr lang="en-US" sz="3200" dirty="0"/>
          </a:p>
        </p:txBody>
      </p:sp>
      <p:sp>
        <p:nvSpPr>
          <p:cNvPr id="3" name="Content Placeholder 2"/>
          <p:cNvSpPr>
            <a:spLocks noGrp="1"/>
          </p:cNvSpPr>
          <p:nvPr>
            <p:ph idx="1"/>
          </p:nvPr>
        </p:nvSpPr>
        <p:spPr>
          <a:xfrm>
            <a:off x="1828800" y="1600201"/>
            <a:ext cx="5486400" cy="3276599"/>
          </a:xfrm>
        </p:spPr>
        <p:txBody>
          <a:bodyPr/>
          <a:lstStyle/>
          <a:p>
            <a:endParaRPr lang="en-US" sz="1200" dirty="0"/>
          </a:p>
          <a:p>
            <a:r>
              <a:rPr lang="en-US" dirty="0"/>
              <a:t>Review </a:t>
            </a:r>
            <a:r>
              <a:rPr lang="en-US" dirty="0" smtClean="0"/>
              <a:t>evidence </a:t>
            </a:r>
            <a:r>
              <a:rPr lang="en-US" dirty="0"/>
              <a:t>for climate change and its impact on human health </a:t>
            </a:r>
          </a:p>
          <a:p>
            <a:endParaRPr lang="en-US" sz="1200" dirty="0"/>
          </a:p>
          <a:p>
            <a:r>
              <a:rPr lang="en-US" dirty="0">
                <a:solidFill>
                  <a:schemeClr val="tx1"/>
                </a:solidFill>
              </a:rPr>
              <a:t>Describe CDC efforts to prepare for </a:t>
            </a:r>
            <a:r>
              <a:rPr lang="en-US" dirty="0" smtClean="0">
                <a:solidFill>
                  <a:schemeClr val="tx1"/>
                </a:solidFill>
              </a:rPr>
              <a:t>health </a:t>
            </a:r>
            <a:r>
              <a:rPr lang="en-US" dirty="0">
                <a:solidFill>
                  <a:schemeClr val="tx1"/>
                </a:solidFill>
              </a:rPr>
              <a:t>effects of climate change</a:t>
            </a:r>
          </a:p>
        </p:txBody>
      </p:sp>
      <p:grpSp>
        <p:nvGrpSpPr>
          <p:cNvPr id="10" name="Group 9"/>
          <p:cNvGrpSpPr/>
          <p:nvPr/>
        </p:nvGrpSpPr>
        <p:grpSpPr>
          <a:xfrm>
            <a:off x="609969" y="4800600"/>
            <a:ext cx="7924062" cy="1463040"/>
            <a:chOff x="651752" y="4800600"/>
            <a:chExt cx="7924062" cy="1463040"/>
          </a:xfrm>
        </p:grpSpPr>
        <p:pic>
          <p:nvPicPr>
            <p:cNvPr id="5" name="Picture 5" descr="_39075210_heat203afp"/>
            <p:cNvPicPr>
              <a:picLocks noChangeAspect="1" noChangeArrowheads="1"/>
            </p:cNvPicPr>
            <p:nvPr/>
          </p:nvPicPr>
          <p:blipFill rotWithShape="1">
            <a:blip r:embed="rId3" cstate="print"/>
            <a:srcRect l="4277" t="5651" r="3620" b="5252"/>
            <a:stretch/>
          </p:blipFill>
          <p:spPr bwMode="auto">
            <a:xfrm>
              <a:off x="651752" y="4800600"/>
              <a:ext cx="2019868" cy="1463040"/>
            </a:xfrm>
            <a:prstGeom prst="roundRect">
              <a:avLst/>
            </a:prstGeom>
            <a:noFill/>
            <a:ln w="38100">
              <a:solidFill>
                <a:schemeClr val="tx1"/>
              </a:solidFill>
            </a:ln>
          </p:spPr>
        </p:pic>
        <p:pic>
          <p:nvPicPr>
            <p:cNvPr id="6" name="Picture 7" descr="enews_south_asia_floods_200708"/>
            <p:cNvPicPr>
              <a:picLocks noChangeAspect="1" noChangeArrowheads="1"/>
            </p:cNvPicPr>
            <p:nvPr/>
          </p:nvPicPr>
          <p:blipFill rotWithShape="1">
            <a:blip r:embed="rId4" cstate="print"/>
            <a:srcRect l="1" r="3451"/>
            <a:stretch/>
          </p:blipFill>
          <p:spPr bwMode="auto">
            <a:xfrm>
              <a:off x="3458883" y="4800600"/>
              <a:ext cx="2189444" cy="1463040"/>
            </a:xfrm>
            <a:prstGeom prst="roundRect">
              <a:avLst/>
            </a:prstGeom>
            <a:noFill/>
            <a:ln w="38100">
              <a:solidFill>
                <a:schemeClr val="tx1"/>
              </a:solidFill>
            </a:ln>
          </p:spPr>
        </p:pic>
        <p:pic>
          <p:nvPicPr>
            <p:cNvPr id="8" name="Picture 7" descr="cyclone"/>
            <p:cNvPicPr>
              <a:picLocks noChangeAspect="1" noChangeArrowheads="1"/>
            </p:cNvPicPr>
            <p:nvPr/>
          </p:nvPicPr>
          <p:blipFill rotWithShape="1">
            <a:blip r:embed="rId5" cstate="print"/>
            <a:srcRect r="3492"/>
            <a:stretch/>
          </p:blipFill>
          <p:spPr bwMode="auto">
            <a:xfrm>
              <a:off x="6435589" y="4800600"/>
              <a:ext cx="2140225" cy="1463040"/>
            </a:xfrm>
            <a:prstGeom prst="roundRect">
              <a:avLst/>
            </a:prstGeom>
            <a:noFill/>
            <a:ln w="38100">
              <a:solidFill>
                <a:schemeClr val="tx1"/>
              </a:solidFill>
            </a:ln>
          </p:spPr>
        </p:pic>
      </p:grpSp>
    </p:spTree>
    <p:extLst>
      <p:ext uri="{BB962C8B-B14F-4D97-AF65-F5344CB8AC3E}">
        <p14:creationId xmlns:p14="http://schemas.microsoft.com/office/powerpoint/2010/main" val="388096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nSpc>
                <a:spcPct val="100000"/>
              </a:lnSpc>
            </a:pPr>
            <a:r>
              <a:rPr lang="en-US" sz="3200" dirty="0"/>
              <a:t>What is CDC </a:t>
            </a:r>
            <a:r>
              <a:rPr lang="en-US" sz="3200" dirty="0" smtClean="0"/>
              <a:t>doing </a:t>
            </a:r>
            <a:r>
              <a:rPr lang="en-US" sz="3200" dirty="0"/>
              <a:t>to </a:t>
            </a:r>
            <a:r>
              <a:rPr lang="en-US" sz="3200" dirty="0" smtClean="0"/>
              <a:t>prepare for</a:t>
            </a:r>
            <a:br>
              <a:rPr lang="en-US" sz="3200" dirty="0" smtClean="0"/>
            </a:br>
            <a:r>
              <a:rPr lang="en-US" sz="3200" dirty="0" smtClean="0"/>
              <a:t>health effects </a:t>
            </a:r>
            <a:r>
              <a:rPr lang="en-US" sz="3200" dirty="0"/>
              <a:t>of </a:t>
            </a:r>
            <a:r>
              <a:rPr lang="en-US" sz="3200" dirty="0" smtClean="0"/>
              <a:t>climate change</a:t>
            </a:r>
            <a:r>
              <a:rPr lang="en-US" sz="3200" dirty="0"/>
              <a:t>?</a:t>
            </a:r>
            <a:endParaRPr lang="en-US" sz="2400" dirty="0"/>
          </a:p>
        </p:txBody>
      </p:sp>
      <p:sp>
        <p:nvSpPr>
          <p:cNvPr id="3" name="Content Placeholder 2"/>
          <p:cNvSpPr>
            <a:spLocks noGrp="1"/>
          </p:cNvSpPr>
          <p:nvPr>
            <p:ph idx="1"/>
          </p:nvPr>
        </p:nvSpPr>
        <p:spPr/>
        <p:txBody>
          <a:bodyPr/>
          <a:lstStyle/>
          <a:p>
            <a:r>
              <a:rPr lang="en-US" dirty="0"/>
              <a:t>CDC helps states and cities prepare for </a:t>
            </a:r>
            <a:r>
              <a:rPr lang="en-US" dirty="0" smtClean="0"/>
              <a:t>health </a:t>
            </a:r>
            <a:r>
              <a:rPr lang="en-US" dirty="0"/>
              <a:t>challenges of climate change </a:t>
            </a:r>
            <a:r>
              <a:rPr lang="en-US" dirty="0" smtClean="0"/>
              <a:t>by</a:t>
            </a:r>
            <a:endParaRPr lang="en-US" dirty="0"/>
          </a:p>
          <a:p>
            <a:pPr lvl="1"/>
            <a:r>
              <a:rPr lang="en-US" dirty="0"/>
              <a:t>Providing scientific </a:t>
            </a:r>
            <a:r>
              <a:rPr lang="en-US" dirty="0" smtClean="0"/>
              <a:t>guidance</a:t>
            </a:r>
          </a:p>
          <a:p>
            <a:pPr lvl="1"/>
            <a:r>
              <a:rPr lang="en-US" dirty="0" smtClean="0"/>
              <a:t>Developing </a:t>
            </a:r>
            <a:r>
              <a:rPr lang="en-US" dirty="0"/>
              <a:t>decision support tools</a:t>
            </a:r>
          </a:p>
          <a:p>
            <a:pPr lvl="1"/>
            <a:r>
              <a:rPr lang="en-US" dirty="0"/>
              <a:t>Ensuring public health concerns are considered in climate change adaptation and mitigation strategies</a:t>
            </a:r>
          </a:p>
          <a:p>
            <a:pPr lvl="1"/>
            <a:r>
              <a:rPr lang="en-US" dirty="0"/>
              <a:t>Creating partnerships between public health and other sectors</a:t>
            </a:r>
          </a:p>
          <a:p>
            <a:r>
              <a:rPr lang="en-US" dirty="0" smtClean="0"/>
              <a:t>CDC’s </a:t>
            </a:r>
            <a:r>
              <a:rPr lang="en-US" dirty="0"/>
              <a:t>Climate and Health </a:t>
            </a:r>
            <a:r>
              <a:rPr lang="en-US" dirty="0" smtClean="0"/>
              <a:t>Program – nation’s </a:t>
            </a:r>
            <a:r>
              <a:rPr lang="en-US" dirty="0"/>
              <a:t>only investment in climate change preparedness for </a:t>
            </a:r>
            <a:r>
              <a:rPr lang="en-US" dirty="0" smtClean="0"/>
              <a:t>public </a:t>
            </a:r>
            <a:r>
              <a:rPr lang="en-US" dirty="0"/>
              <a:t>health </a:t>
            </a:r>
            <a:r>
              <a:rPr lang="en-US" dirty="0" smtClean="0"/>
              <a:t>sector</a:t>
            </a:r>
            <a:endParaRPr lang="en-US" dirty="0"/>
          </a:p>
        </p:txBody>
      </p:sp>
    </p:spTree>
    <p:extLst>
      <p:ext uri="{BB962C8B-B14F-4D97-AF65-F5344CB8AC3E}">
        <p14:creationId xmlns:p14="http://schemas.microsoft.com/office/powerpoint/2010/main" val="17969318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nSpc>
                <a:spcPct val="100000"/>
              </a:lnSpc>
            </a:pPr>
            <a:r>
              <a:rPr lang="en-US" sz="3200" dirty="0"/>
              <a:t>Climate-Ready States and Cities Initiative</a:t>
            </a:r>
            <a:endParaRPr lang="en-US" sz="2400" dirty="0"/>
          </a:p>
        </p:txBody>
      </p:sp>
      <p:sp>
        <p:nvSpPr>
          <p:cNvPr id="3" name="Content Placeholder 2"/>
          <p:cNvSpPr>
            <a:spLocks noGrp="1"/>
          </p:cNvSpPr>
          <p:nvPr>
            <p:ph idx="1"/>
          </p:nvPr>
        </p:nvSpPr>
        <p:spPr/>
        <p:txBody>
          <a:bodyPr/>
          <a:lstStyle/>
          <a:p>
            <a:r>
              <a:rPr lang="en-US" dirty="0" smtClean="0"/>
              <a:t>CDC </a:t>
            </a:r>
            <a:r>
              <a:rPr lang="en-US" dirty="0"/>
              <a:t>effort to enhance </a:t>
            </a:r>
            <a:r>
              <a:rPr lang="en-US" dirty="0" smtClean="0"/>
              <a:t>capacity </a:t>
            </a:r>
            <a:r>
              <a:rPr lang="en-US" dirty="0"/>
              <a:t>of state and local health agencies to deal with </a:t>
            </a:r>
            <a:r>
              <a:rPr lang="en-US" dirty="0" smtClean="0"/>
              <a:t>health </a:t>
            </a:r>
            <a:r>
              <a:rPr lang="en-US" dirty="0"/>
              <a:t>challenges associated with climate change</a:t>
            </a:r>
          </a:p>
          <a:p>
            <a:r>
              <a:rPr lang="en-US" dirty="0" smtClean="0"/>
              <a:t>CDC </a:t>
            </a:r>
            <a:r>
              <a:rPr lang="en-US" dirty="0"/>
              <a:t>accomplishes this </a:t>
            </a:r>
            <a:r>
              <a:rPr lang="en-US" dirty="0" smtClean="0"/>
              <a:t>by</a:t>
            </a:r>
            <a:endParaRPr lang="en-US" dirty="0"/>
          </a:p>
          <a:p>
            <a:pPr lvl="1"/>
            <a:r>
              <a:rPr lang="en-US" dirty="0"/>
              <a:t>Funding </a:t>
            </a:r>
            <a:r>
              <a:rPr lang="en-US" dirty="0" smtClean="0"/>
              <a:t>18 </a:t>
            </a:r>
            <a:r>
              <a:rPr lang="en-US" dirty="0"/>
              <a:t>state and local health departments</a:t>
            </a:r>
          </a:p>
          <a:p>
            <a:pPr lvl="1"/>
            <a:r>
              <a:rPr lang="en-US" dirty="0" smtClean="0"/>
              <a:t>Providing framework </a:t>
            </a:r>
            <a:r>
              <a:rPr lang="en-US" dirty="0"/>
              <a:t>and tools for planning, implementing, and evaluating climate adaptation </a:t>
            </a:r>
            <a:r>
              <a:rPr lang="en-US" dirty="0" smtClean="0"/>
              <a:t>strategies</a:t>
            </a:r>
            <a:endParaRPr lang="en-US" dirty="0"/>
          </a:p>
          <a:p>
            <a:pPr lvl="2"/>
            <a:r>
              <a:rPr lang="en-US" dirty="0"/>
              <a:t>Tools </a:t>
            </a:r>
            <a:r>
              <a:rPr lang="en-US" dirty="0" smtClean="0"/>
              <a:t>to </a:t>
            </a:r>
            <a:r>
              <a:rPr lang="en-US" dirty="0"/>
              <a:t>identify populations and places vulnerable to climate impacts</a:t>
            </a:r>
          </a:p>
          <a:p>
            <a:pPr lvl="2"/>
            <a:r>
              <a:rPr lang="en-US" dirty="0"/>
              <a:t>Materials </a:t>
            </a:r>
            <a:r>
              <a:rPr lang="en-US" dirty="0" smtClean="0"/>
              <a:t>to </a:t>
            </a:r>
            <a:r>
              <a:rPr lang="en-US" dirty="0"/>
              <a:t>help communicate climate and health issues to public health partners </a:t>
            </a:r>
            <a:r>
              <a:rPr lang="en-US" dirty="0" smtClean="0"/>
              <a:t>(e.g., extreme </a:t>
            </a:r>
            <a:r>
              <a:rPr lang="en-US" dirty="0"/>
              <a:t>heat toolkit) </a:t>
            </a:r>
          </a:p>
        </p:txBody>
      </p:sp>
    </p:spTree>
    <p:extLst>
      <p:ext uri="{BB962C8B-B14F-4D97-AF65-F5344CB8AC3E}">
        <p14:creationId xmlns:p14="http://schemas.microsoft.com/office/powerpoint/2010/main" val="13997393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0"/>
            <a:ext cx="912018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81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ctr" anchorCtr="0"/>
          <a:lstStyle/>
          <a:p>
            <a:pPr>
              <a:lnSpc>
                <a:spcPct val="100000"/>
              </a:lnSpc>
            </a:pPr>
            <a:r>
              <a:rPr lang="en-US" sz="3200" dirty="0" smtClean="0"/>
              <a:t>Objectives</a:t>
            </a:r>
            <a:endParaRPr lang="en-US" sz="3200" dirty="0"/>
          </a:p>
        </p:txBody>
      </p:sp>
      <p:sp>
        <p:nvSpPr>
          <p:cNvPr id="3" name="Content Placeholder 2"/>
          <p:cNvSpPr>
            <a:spLocks noGrp="1"/>
          </p:cNvSpPr>
          <p:nvPr>
            <p:ph idx="1"/>
          </p:nvPr>
        </p:nvSpPr>
        <p:spPr>
          <a:xfrm>
            <a:off x="1828800" y="1600201"/>
            <a:ext cx="5486400" cy="3276599"/>
          </a:xfrm>
        </p:spPr>
        <p:txBody>
          <a:bodyPr/>
          <a:lstStyle/>
          <a:p>
            <a:endParaRPr lang="en-US" sz="1200" dirty="0"/>
          </a:p>
          <a:p>
            <a:r>
              <a:rPr lang="en-US" dirty="0"/>
              <a:t>Review </a:t>
            </a:r>
            <a:r>
              <a:rPr lang="en-US" dirty="0" smtClean="0"/>
              <a:t>evidence </a:t>
            </a:r>
            <a:r>
              <a:rPr lang="en-US" dirty="0"/>
              <a:t>for climate change and its impact on human health </a:t>
            </a:r>
          </a:p>
          <a:p>
            <a:endParaRPr lang="en-US" sz="1200" dirty="0"/>
          </a:p>
          <a:p>
            <a:r>
              <a:rPr lang="en-US" dirty="0"/>
              <a:t>Describe CDC efforts to prepare for </a:t>
            </a:r>
            <a:r>
              <a:rPr lang="en-US" dirty="0" smtClean="0"/>
              <a:t>health </a:t>
            </a:r>
            <a:r>
              <a:rPr lang="en-US" dirty="0"/>
              <a:t>effects of climate change</a:t>
            </a:r>
          </a:p>
        </p:txBody>
      </p:sp>
      <p:grpSp>
        <p:nvGrpSpPr>
          <p:cNvPr id="10" name="Group 9"/>
          <p:cNvGrpSpPr/>
          <p:nvPr/>
        </p:nvGrpSpPr>
        <p:grpSpPr>
          <a:xfrm>
            <a:off x="609969" y="4800600"/>
            <a:ext cx="7924062" cy="1463040"/>
            <a:chOff x="651752" y="4800600"/>
            <a:chExt cx="7924062" cy="1463040"/>
          </a:xfrm>
        </p:grpSpPr>
        <p:pic>
          <p:nvPicPr>
            <p:cNvPr id="5" name="Picture 5" descr="_39075210_heat203afp"/>
            <p:cNvPicPr>
              <a:picLocks noChangeAspect="1" noChangeArrowheads="1"/>
            </p:cNvPicPr>
            <p:nvPr/>
          </p:nvPicPr>
          <p:blipFill rotWithShape="1">
            <a:blip r:embed="rId3" cstate="print"/>
            <a:srcRect l="4277" t="5651" r="3620" b="5252"/>
            <a:stretch/>
          </p:blipFill>
          <p:spPr bwMode="auto">
            <a:xfrm>
              <a:off x="651752" y="4800600"/>
              <a:ext cx="2019868" cy="1463040"/>
            </a:xfrm>
            <a:prstGeom prst="roundRect">
              <a:avLst/>
            </a:prstGeom>
            <a:noFill/>
            <a:ln w="38100">
              <a:solidFill>
                <a:schemeClr val="tx1"/>
              </a:solidFill>
            </a:ln>
          </p:spPr>
        </p:pic>
        <p:pic>
          <p:nvPicPr>
            <p:cNvPr id="6" name="Picture 7" descr="enews_south_asia_floods_200708"/>
            <p:cNvPicPr>
              <a:picLocks noChangeAspect="1" noChangeArrowheads="1"/>
            </p:cNvPicPr>
            <p:nvPr/>
          </p:nvPicPr>
          <p:blipFill rotWithShape="1">
            <a:blip r:embed="rId4" cstate="print"/>
            <a:srcRect l="1" r="3451"/>
            <a:stretch/>
          </p:blipFill>
          <p:spPr bwMode="auto">
            <a:xfrm>
              <a:off x="3458883" y="4800600"/>
              <a:ext cx="2189444" cy="1463040"/>
            </a:xfrm>
            <a:prstGeom prst="roundRect">
              <a:avLst/>
            </a:prstGeom>
            <a:noFill/>
            <a:ln w="38100">
              <a:solidFill>
                <a:schemeClr val="tx1"/>
              </a:solidFill>
            </a:ln>
          </p:spPr>
        </p:pic>
        <p:pic>
          <p:nvPicPr>
            <p:cNvPr id="8" name="Picture 7" descr="cyclone"/>
            <p:cNvPicPr>
              <a:picLocks noChangeAspect="1" noChangeArrowheads="1"/>
            </p:cNvPicPr>
            <p:nvPr/>
          </p:nvPicPr>
          <p:blipFill rotWithShape="1">
            <a:blip r:embed="rId5" cstate="print"/>
            <a:srcRect r="3492"/>
            <a:stretch/>
          </p:blipFill>
          <p:spPr bwMode="auto">
            <a:xfrm>
              <a:off x="6435589" y="4800600"/>
              <a:ext cx="2140225" cy="1463040"/>
            </a:xfrm>
            <a:prstGeom prst="roundRect">
              <a:avLst/>
            </a:prstGeom>
            <a:noFill/>
            <a:ln w="38100">
              <a:solidFill>
                <a:schemeClr val="tx1"/>
              </a:solidFill>
            </a:ln>
          </p:spPr>
        </p:pic>
      </p:grpSp>
    </p:spTree>
    <p:extLst>
      <p:ext uri="{BB962C8B-B14F-4D97-AF65-F5344CB8AC3E}">
        <p14:creationId xmlns:p14="http://schemas.microsoft.com/office/powerpoint/2010/main" val="31503397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0299062"/>
              </p:ext>
            </p:extLst>
          </p:nvPr>
        </p:nvGraphicFramePr>
        <p:xfrm>
          <a:off x="457200" y="4572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p:cNvSpPr txBox="1">
            <a:spLocks/>
          </p:cNvSpPr>
          <p:nvPr/>
        </p:nvSpPr>
        <p:spPr>
          <a:xfrm>
            <a:off x="3829306" y="2286000"/>
            <a:ext cx="1657094" cy="19812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rPr>
              <a:t>B</a:t>
            </a:r>
            <a:r>
              <a:rPr lang="en-US" dirty="0"/>
              <a:t>uilding</a:t>
            </a:r>
            <a:br>
              <a:rPr lang="en-US" dirty="0"/>
            </a:br>
            <a:r>
              <a:rPr lang="en-US" dirty="0">
                <a:solidFill>
                  <a:schemeClr val="tx1"/>
                </a:solidFill>
              </a:rPr>
              <a:t>R</a:t>
            </a:r>
            <a:r>
              <a:rPr lang="en-US" dirty="0"/>
              <a:t>esilience </a:t>
            </a:r>
            <a:br>
              <a:rPr lang="en-US" dirty="0"/>
            </a:br>
            <a:r>
              <a:rPr lang="en-US" dirty="0">
                <a:solidFill>
                  <a:schemeClr val="tx1"/>
                </a:solidFill>
              </a:rPr>
              <a:t>A</a:t>
            </a:r>
            <a:r>
              <a:rPr lang="en-US" dirty="0"/>
              <a:t>gainst</a:t>
            </a:r>
            <a:br>
              <a:rPr lang="en-US" dirty="0"/>
            </a:br>
            <a:r>
              <a:rPr lang="en-US" dirty="0">
                <a:solidFill>
                  <a:schemeClr val="tx1"/>
                </a:solidFill>
              </a:rPr>
              <a:t>C</a:t>
            </a:r>
            <a:r>
              <a:rPr lang="en-US" dirty="0"/>
              <a:t>limate </a:t>
            </a:r>
            <a:br>
              <a:rPr lang="en-US" dirty="0"/>
            </a:br>
            <a:r>
              <a:rPr lang="en-US" dirty="0">
                <a:solidFill>
                  <a:schemeClr val="tx1"/>
                </a:solidFill>
              </a:rPr>
              <a:t>E</a:t>
            </a:r>
            <a:r>
              <a:rPr lang="en-US" dirty="0"/>
              <a:t>ffects</a:t>
            </a:r>
          </a:p>
        </p:txBody>
      </p:sp>
      <p:sp>
        <p:nvSpPr>
          <p:cNvPr id="1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Climate and Health Program, National Center for Environmental Health</a:t>
            </a:r>
          </a:p>
        </p:txBody>
      </p:sp>
    </p:spTree>
    <p:extLst>
      <p:ext uri="{BB962C8B-B14F-4D97-AF65-F5344CB8AC3E}">
        <p14:creationId xmlns:p14="http://schemas.microsoft.com/office/powerpoint/2010/main" val="10471324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14800"/>
          </a:xfrm>
        </p:spPr>
        <p:txBody>
          <a:bodyPr/>
          <a:lstStyle/>
          <a:p>
            <a:r>
              <a:rPr lang="en-US" dirty="0" smtClean="0"/>
              <a:t>Problem</a:t>
            </a:r>
            <a:endParaRPr lang="en-US" dirty="0"/>
          </a:p>
          <a:p>
            <a:pPr lvl="1"/>
            <a:r>
              <a:rPr lang="en-US" dirty="0" smtClean="0"/>
              <a:t>Magnitude </a:t>
            </a:r>
            <a:r>
              <a:rPr lang="en-US" dirty="0"/>
              <a:t>and intensity of heat waves </a:t>
            </a:r>
            <a:r>
              <a:rPr lang="en-US" dirty="0" smtClean="0"/>
              <a:t>likely to increase </a:t>
            </a:r>
            <a:r>
              <a:rPr lang="en-US" dirty="0"/>
              <a:t>in New York </a:t>
            </a:r>
            <a:r>
              <a:rPr lang="en-US" dirty="0" smtClean="0"/>
              <a:t>City </a:t>
            </a:r>
            <a:endParaRPr lang="en-US" dirty="0"/>
          </a:p>
          <a:p>
            <a:r>
              <a:rPr lang="en-US" dirty="0" smtClean="0"/>
              <a:t>Action</a:t>
            </a:r>
            <a:endParaRPr lang="en-US" dirty="0"/>
          </a:p>
          <a:p>
            <a:pPr lvl="1"/>
            <a:r>
              <a:rPr lang="en-US" dirty="0"/>
              <a:t>With CDC funding and support, </a:t>
            </a:r>
            <a:r>
              <a:rPr lang="en-US" dirty="0" smtClean="0"/>
              <a:t> the New York City </a:t>
            </a:r>
            <a:r>
              <a:rPr lang="en-US" dirty="0"/>
              <a:t>Department of </a:t>
            </a:r>
            <a:r>
              <a:rPr lang="en-US" dirty="0" smtClean="0"/>
              <a:t>Health and </a:t>
            </a:r>
            <a:r>
              <a:rPr lang="en-US" dirty="0"/>
              <a:t>Mental </a:t>
            </a:r>
            <a:r>
              <a:rPr lang="en-US" dirty="0" smtClean="0"/>
              <a:t>Hygiene </a:t>
            </a:r>
            <a:r>
              <a:rPr lang="en-US" dirty="0"/>
              <a:t>investigated </a:t>
            </a:r>
            <a:r>
              <a:rPr lang="en-US" dirty="0" smtClean="0"/>
              <a:t>sensitivity and effectiveness </a:t>
            </a:r>
            <a:r>
              <a:rPr lang="en-US" dirty="0"/>
              <a:t>of its </a:t>
            </a:r>
            <a:r>
              <a:rPr lang="en-US" dirty="0" smtClean="0"/>
              <a:t>heat </a:t>
            </a:r>
            <a:r>
              <a:rPr lang="en-US" dirty="0"/>
              <a:t>warning </a:t>
            </a:r>
            <a:r>
              <a:rPr lang="en-US" dirty="0" smtClean="0"/>
              <a:t>system</a:t>
            </a:r>
          </a:p>
          <a:p>
            <a:pPr lvl="1"/>
            <a:r>
              <a:rPr lang="en-US" dirty="0" smtClean="0"/>
              <a:t>Collaboration </a:t>
            </a:r>
            <a:r>
              <a:rPr lang="en-US" dirty="0"/>
              <a:t>helped </a:t>
            </a:r>
            <a:r>
              <a:rPr lang="en-US" dirty="0" smtClean="0"/>
              <a:t>to better understand</a:t>
            </a:r>
            <a:endParaRPr lang="en-US" dirty="0"/>
          </a:p>
          <a:p>
            <a:pPr lvl="2"/>
            <a:r>
              <a:rPr lang="en-US" dirty="0" smtClean="0"/>
              <a:t>Historical </a:t>
            </a:r>
            <a:r>
              <a:rPr lang="en-US" dirty="0"/>
              <a:t>death and hospitalization data</a:t>
            </a:r>
          </a:p>
          <a:p>
            <a:pPr lvl="2"/>
            <a:r>
              <a:rPr lang="en-US" dirty="0" smtClean="0"/>
              <a:t>Future </a:t>
            </a:r>
            <a:r>
              <a:rPr lang="en-US" dirty="0"/>
              <a:t>temperature and </a:t>
            </a:r>
            <a:r>
              <a:rPr lang="en-US" dirty="0" smtClean="0"/>
              <a:t>humidity projections </a:t>
            </a:r>
            <a:endParaRPr lang="en-US" dirty="0"/>
          </a:p>
          <a:p>
            <a:pPr lvl="2"/>
            <a:r>
              <a:rPr lang="en-US" dirty="0"/>
              <a:t>Urban heat island models </a:t>
            </a:r>
            <a:endParaRPr lang="en-US" dirty="0" smtClean="0"/>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C000"/>
                </a:solidFill>
              </a:rPr>
              <a:t>Success </a:t>
            </a:r>
            <a:r>
              <a:rPr lang="en-US" sz="3200" b="1" dirty="0">
                <a:solidFill>
                  <a:srgbClr val="FFC000"/>
                </a:solidFill>
              </a:rPr>
              <a:t>Stories: </a:t>
            </a:r>
            <a:r>
              <a:rPr lang="en-US" sz="3200" b="1" dirty="0" smtClean="0">
                <a:solidFill>
                  <a:srgbClr val="FFC000"/>
                </a:solidFill>
              </a:rPr>
              <a:t> New </a:t>
            </a:r>
            <a:r>
              <a:rPr lang="en-US" sz="3200" b="1" dirty="0">
                <a:solidFill>
                  <a:srgbClr val="FFC000"/>
                </a:solidFill>
              </a:rPr>
              <a:t>York City</a:t>
            </a:r>
          </a:p>
        </p:txBody>
      </p:sp>
      <p:sp>
        <p:nvSpPr>
          <p:cNvPr id="8"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http://www.nasa.gov/centers/goddard/news/topstory/2005/nyc_heatisland.html</a:t>
            </a:r>
          </a:p>
        </p:txBody>
      </p:sp>
    </p:spTree>
    <p:extLst>
      <p:ext uri="{BB962C8B-B14F-4D97-AF65-F5344CB8AC3E}">
        <p14:creationId xmlns:p14="http://schemas.microsoft.com/office/powerpoint/2010/main" val="1937888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5257800"/>
          </a:xfrm>
        </p:spPr>
        <p:txBody>
          <a:bodyPr/>
          <a:lstStyle/>
          <a:p>
            <a:r>
              <a:rPr lang="en-US" dirty="0" smtClean="0"/>
              <a:t>Problem</a:t>
            </a:r>
            <a:endParaRPr lang="en-US" dirty="0"/>
          </a:p>
          <a:p>
            <a:pPr lvl="1"/>
            <a:r>
              <a:rPr lang="en-US" dirty="0"/>
              <a:t>Storm surge can cause </a:t>
            </a:r>
            <a:r>
              <a:rPr lang="en-US" dirty="0" smtClean="0"/>
              <a:t>failure </a:t>
            </a:r>
            <a:r>
              <a:rPr lang="en-US" dirty="0"/>
              <a:t>of drinking and </a:t>
            </a:r>
            <a:r>
              <a:rPr lang="en-US" dirty="0" smtClean="0"/>
              <a:t>wastewater </a:t>
            </a:r>
            <a:r>
              <a:rPr lang="en-US" dirty="0"/>
              <a:t>infrastructure in coastal communities, leading to waterborne disease </a:t>
            </a:r>
            <a:r>
              <a:rPr lang="en-US" dirty="0" smtClean="0"/>
              <a:t>outbreaks</a:t>
            </a:r>
          </a:p>
          <a:p>
            <a:r>
              <a:rPr lang="en-US" dirty="0" smtClean="0"/>
              <a:t>Action</a:t>
            </a:r>
            <a:endParaRPr lang="en-US" dirty="0"/>
          </a:p>
          <a:p>
            <a:pPr lvl="1"/>
            <a:r>
              <a:rPr lang="en-US" dirty="0"/>
              <a:t>Using CDC funding, </a:t>
            </a:r>
            <a:r>
              <a:rPr lang="en-US" dirty="0" smtClean="0"/>
              <a:t>North </a:t>
            </a:r>
            <a:r>
              <a:rPr lang="en-US" dirty="0"/>
              <a:t>Carolina Department of Health and Human Services identified critical drinking and </a:t>
            </a:r>
            <a:r>
              <a:rPr lang="en-US" dirty="0" smtClean="0"/>
              <a:t>wastewater </a:t>
            </a:r>
            <a:r>
              <a:rPr lang="en-US" dirty="0"/>
              <a:t>infrastructure in coastal </a:t>
            </a:r>
            <a:r>
              <a:rPr lang="en-US" dirty="0" smtClean="0"/>
              <a:t>communities  </a:t>
            </a:r>
            <a:endParaRPr lang="en-US" dirty="0"/>
          </a:p>
          <a:p>
            <a:pPr lvl="1"/>
            <a:r>
              <a:rPr lang="en-US" dirty="0" smtClean="0"/>
              <a:t>Collaboration </a:t>
            </a:r>
            <a:r>
              <a:rPr lang="en-US" dirty="0"/>
              <a:t>enabled health officials to use climate change models to estimate flooding in </a:t>
            </a:r>
            <a:r>
              <a:rPr lang="en-US" dirty="0" smtClean="0"/>
              <a:t>coastal areas</a:t>
            </a:r>
            <a:endParaRPr lang="en-US" dirty="0"/>
          </a:p>
          <a:p>
            <a:pPr lvl="1"/>
            <a:r>
              <a:rPr lang="en-US" dirty="0"/>
              <a:t>Health officials used estimates </a:t>
            </a:r>
            <a:r>
              <a:rPr lang="en-US" dirty="0" smtClean="0"/>
              <a:t>of 0.5m</a:t>
            </a:r>
            <a:r>
              <a:rPr lang="en-US" dirty="0"/>
              <a:t>, </a:t>
            </a:r>
            <a:r>
              <a:rPr lang="en-US" dirty="0" smtClean="0"/>
              <a:t>1m</a:t>
            </a:r>
            <a:r>
              <a:rPr lang="en-US" dirty="0"/>
              <a:t>, and 2m storm surge </a:t>
            </a:r>
            <a:r>
              <a:rPr lang="en-US" dirty="0" smtClean="0"/>
              <a:t>to map at-risk </a:t>
            </a:r>
            <a:r>
              <a:rPr lang="en-US" dirty="0"/>
              <a:t>drinking water </a:t>
            </a:r>
            <a:r>
              <a:rPr lang="en-US" dirty="0" smtClean="0"/>
              <a:t>and wastewater infrastructure</a:t>
            </a:r>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C000"/>
                </a:solidFill>
              </a:rPr>
              <a:t>Success </a:t>
            </a:r>
            <a:r>
              <a:rPr lang="en-US" sz="3200" b="1" dirty="0">
                <a:solidFill>
                  <a:srgbClr val="FFC000"/>
                </a:solidFill>
              </a:rPr>
              <a:t>Stories:  North Carolina</a:t>
            </a:r>
          </a:p>
        </p:txBody>
      </p:sp>
    </p:spTree>
    <p:extLst>
      <p:ext uri="{BB962C8B-B14F-4D97-AF65-F5344CB8AC3E}">
        <p14:creationId xmlns:p14="http://schemas.microsoft.com/office/powerpoint/2010/main" val="24895064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5257800"/>
          </a:xfrm>
        </p:spPr>
        <p:txBody>
          <a:bodyPr/>
          <a:lstStyle/>
          <a:p>
            <a:r>
              <a:rPr lang="en-US" dirty="0"/>
              <a:t>Outcome</a:t>
            </a:r>
          </a:p>
          <a:p>
            <a:pPr lvl="1"/>
            <a:r>
              <a:rPr lang="en-US" dirty="0"/>
              <a:t>Findings informing preparedness </a:t>
            </a:r>
            <a:r>
              <a:rPr lang="en-US" dirty="0" smtClean="0"/>
              <a:t>planning </a:t>
            </a:r>
            <a:r>
              <a:rPr lang="en-US" dirty="0"/>
              <a:t>and decisions on sites for </a:t>
            </a:r>
            <a:r>
              <a:rPr lang="en-US" dirty="0" smtClean="0"/>
              <a:t>future </a:t>
            </a:r>
            <a:r>
              <a:rPr lang="en-US" dirty="0"/>
              <a:t>facilities</a:t>
            </a:r>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C000"/>
                </a:solidFill>
              </a:rPr>
              <a:t>Success </a:t>
            </a:r>
            <a:r>
              <a:rPr lang="en-US" sz="3200" b="1" dirty="0">
                <a:solidFill>
                  <a:srgbClr val="FFC000"/>
                </a:solidFill>
              </a:rPr>
              <a:t>Stories:  North Carolina</a:t>
            </a:r>
          </a:p>
        </p:txBody>
      </p:sp>
      <p:sp>
        <p:nvSpPr>
          <p:cNvPr id="10" name="Content Placeholder 2"/>
          <p:cNvSpPr txBox="1">
            <a:spLocks/>
          </p:cNvSpPr>
          <p:nvPr/>
        </p:nvSpPr>
        <p:spPr>
          <a:xfrm>
            <a:off x="4671934" y="5983281"/>
            <a:ext cx="4114800" cy="379946"/>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400" dirty="0">
              <a:solidFill>
                <a:schemeClr val="tx1"/>
              </a:solidFill>
            </a:endParaRPr>
          </a:p>
        </p:txBody>
      </p:sp>
      <p:grpSp>
        <p:nvGrpSpPr>
          <p:cNvPr id="2" name="Group 1"/>
          <p:cNvGrpSpPr/>
          <p:nvPr/>
        </p:nvGrpSpPr>
        <p:grpSpPr>
          <a:xfrm>
            <a:off x="2190750" y="3124200"/>
            <a:ext cx="4762501" cy="2284946"/>
            <a:chOff x="2197637" y="3124200"/>
            <a:chExt cx="4762501" cy="228494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637" y="3124200"/>
              <a:ext cx="4762501" cy="1905000"/>
            </a:xfrm>
            <a:prstGeom prst="rect">
              <a:avLst/>
            </a:prstGeom>
            <a:ln w="38100">
              <a:solidFill>
                <a:schemeClr val="tx1"/>
              </a:solidFill>
            </a:ln>
          </p:spPr>
        </p:pic>
        <p:sp>
          <p:nvSpPr>
            <p:cNvPr id="8" name="Content Placeholder 2"/>
            <p:cNvSpPr txBox="1">
              <a:spLocks/>
            </p:cNvSpPr>
            <p:nvPr/>
          </p:nvSpPr>
          <p:spPr>
            <a:xfrm>
              <a:off x="2521487" y="5029200"/>
              <a:ext cx="4114800" cy="379946"/>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tx1"/>
                  </a:solidFill>
                </a:rPr>
                <a:t>Wastewater treatment plant in Goldsboro , </a:t>
              </a:r>
              <a:r>
                <a:rPr lang="en-US" sz="1400" dirty="0" smtClean="0">
                  <a:solidFill>
                    <a:schemeClr val="tx1"/>
                  </a:solidFill>
                </a:rPr>
                <a:t>NC</a:t>
              </a:r>
              <a:endParaRPr lang="en-US" sz="1400" dirty="0">
                <a:solidFill>
                  <a:schemeClr val="tx1"/>
                </a:solidFill>
              </a:endParaRPr>
            </a:p>
          </p:txBody>
        </p:sp>
      </p:grpSp>
    </p:spTree>
    <p:extLst>
      <p:ext uri="{BB962C8B-B14F-4D97-AF65-F5344CB8AC3E}">
        <p14:creationId xmlns:p14="http://schemas.microsoft.com/office/powerpoint/2010/main" val="19699515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76400" y="4191000"/>
            <a:ext cx="5791200" cy="1752600"/>
          </a:xfrm>
        </p:spPr>
        <p:txBody>
          <a:bodyPr/>
          <a:lstStyle/>
          <a:p>
            <a:pPr algn="l"/>
            <a:r>
              <a:rPr lang="en-US" sz="1200" dirty="0" smtClean="0"/>
              <a:t>For more information please contact Centers for Disease Control and Prevention</a:t>
            </a:r>
          </a:p>
          <a:p>
            <a:pPr lvl="0" algn="l"/>
            <a:endParaRPr lang="en-US" sz="1200" b="0" dirty="0" smtClean="0"/>
          </a:p>
          <a:p>
            <a:pPr lvl="0" algn="l"/>
            <a:r>
              <a:rPr lang="en-US" sz="1200" b="0" dirty="0" smtClean="0"/>
              <a:t>1600 Clifton Road NE, Atlanta, GA  30333</a:t>
            </a:r>
          </a:p>
          <a:p>
            <a:pPr lvl="0" algn="l"/>
            <a:r>
              <a:rPr lang="en-US" sz="1200" b="0" dirty="0" smtClean="0"/>
              <a:t>Telephone: 1-800-CDC-INFO (232-4636)/TTY: 1-888-232-6348</a:t>
            </a:r>
          </a:p>
          <a:p>
            <a:pPr lvl="0" algn="l"/>
            <a:r>
              <a:rPr lang="en-US" sz="1200" b="0" dirty="0" smtClean="0"/>
              <a:t>E-mail:  cdcinfo@cdc.gov 	Web:  http://www.cdc.gov</a:t>
            </a:r>
          </a:p>
          <a:p>
            <a:pPr lvl="0" algn="l"/>
            <a:endParaRPr lang="en-US" sz="1200" b="0" dirty="0" smtClean="0"/>
          </a:p>
          <a:p>
            <a:pPr lvl="0" algn="l"/>
            <a:r>
              <a:rPr lang="en-US" sz="900" b="0" dirty="0" smtClean="0"/>
              <a:t>The findings and conclusions in this report are those of the authors and do not necessarily represent the official position of the Centers for Disease Control and Prevention.</a:t>
            </a:r>
          </a:p>
        </p:txBody>
      </p:sp>
      <p:sp>
        <p:nvSpPr>
          <p:cNvPr id="6" name="Text Placeholder 5"/>
          <p:cNvSpPr>
            <a:spLocks noGrp="1"/>
          </p:cNvSpPr>
          <p:nvPr>
            <p:ph type="body" sz="quarter" idx="11"/>
          </p:nvPr>
        </p:nvSpPr>
        <p:spPr/>
        <p:txBody>
          <a:bodyPr/>
          <a:lstStyle/>
          <a:p>
            <a:r>
              <a:rPr lang="en-US" dirty="0" smtClean="0"/>
              <a:t>National Center for Environmental Health</a:t>
            </a:r>
          </a:p>
          <a:p>
            <a:endParaRPr lang="en-US" dirty="0"/>
          </a:p>
        </p:txBody>
      </p:sp>
      <p:pic>
        <p:nvPicPr>
          <p:cNvPr id="8" name="Picture 7" descr="Logos of the United States Department of Health and Human Services and the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
        <p:nvSpPr>
          <p:cNvPr id="7" name="Text Placeholder 5"/>
          <p:cNvSpPr>
            <a:spLocks noGrp="1"/>
          </p:cNvSpPr>
          <p:nvPr>
            <p:ph type="body" sz="quarter" idx="12"/>
          </p:nvPr>
        </p:nvSpPr>
        <p:spPr>
          <a:xfrm>
            <a:off x="2286000" y="6446520"/>
            <a:ext cx="5105400" cy="228600"/>
          </a:xfrm>
        </p:spPr>
        <p:txBody>
          <a:bodyPr/>
          <a:lstStyle/>
          <a:p>
            <a:r>
              <a:rPr lang="en-US" dirty="0" smtClean="0"/>
              <a:t>Division of Environmental Hazards and Health Effects</a:t>
            </a:r>
            <a:endParaRPr lang="en-US" dirty="0"/>
          </a:p>
        </p:txBody>
      </p:sp>
      <p:grpSp>
        <p:nvGrpSpPr>
          <p:cNvPr id="18" name="Group 17"/>
          <p:cNvGrpSpPr/>
          <p:nvPr/>
        </p:nvGrpSpPr>
        <p:grpSpPr>
          <a:xfrm>
            <a:off x="723900" y="609599"/>
            <a:ext cx="7696200" cy="3276601"/>
            <a:chOff x="914400" y="609599"/>
            <a:chExt cx="7696200" cy="3276601"/>
          </a:xfrm>
        </p:grpSpPr>
        <p:sp>
          <p:nvSpPr>
            <p:cNvPr id="15" name="Title 8"/>
            <p:cNvSpPr txBox="1">
              <a:spLocks/>
            </p:cNvSpPr>
            <p:nvPr/>
          </p:nvSpPr>
          <p:spPr>
            <a:xfrm>
              <a:off x="5334000" y="1657349"/>
              <a:ext cx="3276600" cy="118110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Jesse Bell, PhD</a:t>
              </a:r>
              <a:r>
                <a:rPr lang="en-US" sz="2800" dirty="0" smtClean="0">
                  <a:solidFill>
                    <a:schemeClr val="tx2"/>
                  </a:solidFill>
                </a:rPr>
                <a:t/>
              </a:r>
              <a:br>
                <a:rPr lang="en-US" sz="2800" dirty="0" smtClean="0">
                  <a:solidFill>
                    <a:schemeClr val="tx2"/>
                  </a:solidFill>
                </a:rPr>
              </a:br>
              <a:r>
                <a:rPr lang="en-US" sz="2200" dirty="0" smtClean="0">
                  <a:solidFill>
                    <a:schemeClr val="tx2"/>
                  </a:solidFill>
                </a:rPr>
                <a:t>770-488-3978</a:t>
              </a:r>
              <a:br>
                <a:rPr lang="en-US" sz="2200" dirty="0" smtClean="0">
                  <a:solidFill>
                    <a:schemeClr val="tx2"/>
                  </a:solidFill>
                </a:rPr>
              </a:br>
              <a:r>
                <a:rPr lang="en-US" sz="2200" dirty="0" smtClean="0">
                  <a:solidFill>
                    <a:schemeClr val="tx2"/>
                  </a:solidFill>
                </a:rPr>
                <a:t>xir1@cdc.gov</a:t>
              </a:r>
              <a:endParaRPr lang="en-US" sz="2200" dirty="0">
                <a:solidFill>
                  <a:schemeClr val="tx2"/>
                </a:solidFill>
              </a:endParaRPr>
            </a:p>
          </p:txBody>
        </p:sp>
        <p:grpSp>
          <p:nvGrpSpPr>
            <p:cNvPr id="16" name="Group 15"/>
            <p:cNvGrpSpPr/>
            <p:nvPr/>
          </p:nvGrpSpPr>
          <p:grpSpPr>
            <a:xfrm>
              <a:off x="914400" y="609599"/>
              <a:ext cx="4108703" cy="3276601"/>
              <a:chOff x="869641" y="609599"/>
              <a:chExt cx="4108703" cy="3276601"/>
            </a:xfrm>
          </p:grpSpPr>
          <p:pic>
            <p:nvPicPr>
              <p:cNvPr id="12" name="Picture 7" descr="ivanposter"/>
              <p:cNvPicPr>
                <a:picLocks noChangeAspect="1" noChangeArrowheads="1"/>
              </p:cNvPicPr>
              <p:nvPr/>
            </p:nvPicPr>
            <p:blipFill>
              <a:blip r:embed="rId4" cstate="print"/>
              <a:srcRect/>
              <a:stretch>
                <a:fillRect/>
              </a:stretch>
            </p:blipFill>
            <p:spPr bwMode="auto">
              <a:xfrm>
                <a:off x="1936440" y="2953993"/>
                <a:ext cx="1975104" cy="932207"/>
              </a:xfrm>
              <a:prstGeom prst="roundRect">
                <a:avLst/>
              </a:prstGeom>
              <a:noFill/>
              <a:ln w="38100">
                <a:solidFill>
                  <a:schemeClr val="tx1"/>
                </a:solidFill>
              </a:ln>
            </p:spPr>
          </p:pic>
          <p:grpSp>
            <p:nvGrpSpPr>
              <p:cNvPr id="4" name="Group 3"/>
              <p:cNvGrpSpPr/>
              <p:nvPr/>
            </p:nvGrpSpPr>
            <p:grpSpPr>
              <a:xfrm>
                <a:off x="869641" y="1803060"/>
                <a:ext cx="4108703" cy="969631"/>
                <a:chOff x="869641" y="1780512"/>
                <a:chExt cx="4108703" cy="969631"/>
              </a:xfrm>
            </p:grpSpPr>
            <p:pic>
              <p:nvPicPr>
                <p:cNvPr id="10" name="Picture 5" descr="drought"/>
                <p:cNvPicPr>
                  <a:picLocks noChangeAspect="1" noChangeArrowheads="1"/>
                </p:cNvPicPr>
                <p:nvPr/>
              </p:nvPicPr>
              <p:blipFill>
                <a:blip r:embed="rId5" cstate="print"/>
                <a:srcRect/>
                <a:stretch>
                  <a:fillRect/>
                </a:stretch>
              </p:blipFill>
              <p:spPr bwMode="auto">
                <a:xfrm>
                  <a:off x="3005305" y="1780512"/>
                  <a:ext cx="1973039" cy="960120"/>
                </a:xfrm>
                <a:prstGeom prst="roundRect">
                  <a:avLst/>
                </a:prstGeom>
                <a:noFill/>
                <a:ln w="38100">
                  <a:solidFill>
                    <a:schemeClr val="tx1"/>
                  </a:solidFill>
                  <a:miter lim="800000"/>
                  <a:headEnd/>
                  <a:tailEnd/>
                </a:ln>
                <a:effectLst/>
              </p:spPr>
            </p:pic>
            <p:pic>
              <p:nvPicPr>
                <p:cNvPr id="11" name="Picture 6" descr="Tsunami"/>
                <p:cNvPicPr>
                  <a:picLocks noChangeAspect="1" noChangeArrowheads="1"/>
                </p:cNvPicPr>
                <p:nvPr/>
              </p:nvPicPr>
              <p:blipFill>
                <a:blip r:embed="rId6" cstate="print"/>
                <a:srcRect/>
                <a:stretch>
                  <a:fillRect/>
                </a:stretch>
              </p:blipFill>
              <p:spPr bwMode="auto">
                <a:xfrm>
                  <a:off x="869641" y="1780512"/>
                  <a:ext cx="1975104" cy="969631"/>
                </a:xfrm>
                <a:prstGeom prst="roundRect">
                  <a:avLst/>
                </a:prstGeom>
                <a:noFill/>
                <a:ln w="38100">
                  <a:solidFill>
                    <a:schemeClr val="tx1"/>
                  </a:solidFill>
                  <a:miter lim="800000"/>
                  <a:headEnd/>
                  <a:tailEnd/>
                </a:ln>
                <a:effectLst/>
              </p:spPr>
            </p:pic>
          </p:grpSp>
          <p:grpSp>
            <p:nvGrpSpPr>
              <p:cNvPr id="3" name="Group 2"/>
              <p:cNvGrpSpPr/>
              <p:nvPr/>
            </p:nvGrpSpPr>
            <p:grpSpPr>
              <a:xfrm>
                <a:off x="869641" y="609599"/>
                <a:ext cx="4108703" cy="1012158"/>
                <a:chOff x="869641" y="609599"/>
                <a:chExt cx="4108703" cy="1012158"/>
              </a:xfrm>
            </p:grpSpPr>
            <p:pic>
              <p:nvPicPr>
                <p:cNvPr id="14" name="Picture 9"/>
                <p:cNvPicPr>
                  <a:picLocks noChangeAspect="1" noChangeArrowheads="1"/>
                </p:cNvPicPr>
                <p:nvPr/>
              </p:nvPicPr>
              <p:blipFill>
                <a:blip r:embed="rId7" cstate="print"/>
                <a:srcRect/>
                <a:stretch>
                  <a:fillRect/>
                </a:stretch>
              </p:blipFill>
              <p:spPr bwMode="auto">
                <a:xfrm>
                  <a:off x="869641" y="609599"/>
                  <a:ext cx="1975104" cy="1012158"/>
                </a:xfrm>
                <a:prstGeom prst="roundRect">
                  <a:avLst/>
                </a:prstGeom>
                <a:noFill/>
                <a:ln w="38100">
                  <a:solidFill>
                    <a:schemeClr val="tx1"/>
                  </a:solidFill>
                </a:ln>
              </p:spPr>
            </p:pic>
            <p:pic>
              <p:nvPicPr>
                <p:cNvPr id="13" name="Picture 8"/>
                <p:cNvPicPr>
                  <a:picLocks noChangeAspect="1" noChangeArrowheads="1"/>
                </p:cNvPicPr>
                <p:nvPr/>
              </p:nvPicPr>
              <p:blipFill>
                <a:blip r:embed="rId8" cstate="print"/>
                <a:srcRect/>
                <a:stretch>
                  <a:fillRect/>
                </a:stretch>
              </p:blipFill>
              <p:spPr bwMode="auto">
                <a:xfrm>
                  <a:off x="3003240" y="609599"/>
                  <a:ext cx="1975104" cy="1012158"/>
                </a:xfrm>
                <a:prstGeom prst="roundRect">
                  <a:avLst/>
                </a:prstGeom>
                <a:noFill/>
                <a:ln w="38100">
                  <a:solidFill>
                    <a:schemeClr val="tx1"/>
                  </a:solidFill>
                  <a:miter lim="800000"/>
                  <a:headEnd/>
                  <a:tailEnd/>
                </a:ln>
                <a:effectLst/>
              </p:spPr>
            </p:pic>
          </p:grpSp>
        </p:grpSp>
      </p:grpSp>
    </p:spTree>
    <p:extLst>
      <p:ext uri="{BB962C8B-B14F-4D97-AF65-F5344CB8AC3E}">
        <p14:creationId xmlns:p14="http://schemas.microsoft.com/office/powerpoint/2010/main" val="32864170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 r="-682"/>
          <a:stretch/>
        </p:blipFill>
        <p:spPr>
          <a:xfrm>
            <a:off x="-1" y="20203"/>
            <a:ext cx="9208008" cy="690600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794" y="1253881"/>
            <a:ext cx="5093218" cy="50627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0961" y="2349639"/>
            <a:ext cx="2862078" cy="2871222"/>
          </a:xfrm>
          <a:prstGeom prst="rect">
            <a:avLst/>
          </a:prstGeom>
        </p:spPr>
      </p:pic>
      <p:sp>
        <p:nvSpPr>
          <p:cNvPr id="15" name="Oval 14"/>
          <p:cNvSpPr/>
          <p:nvPr/>
        </p:nvSpPr>
        <p:spPr>
          <a:xfrm>
            <a:off x="4107976" y="3429000"/>
            <a:ext cx="955345" cy="8154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0"/>
            <a:ext cx="9141972" cy="6858000"/>
          </a:xfrm>
          <a:prstGeom prst="rect">
            <a:avLst/>
          </a:prstGeom>
          <a:ln>
            <a:noFill/>
          </a:ln>
        </p:spPr>
      </p:pic>
    </p:spTree>
    <p:extLst>
      <p:ext uri="{BB962C8B-B14F-4D97-AF65-F5344CB8AC3E}">
        <p14:creationId xmlns:p14="http://schemas.microsoft.com/office/powerpoint/2010/main" val="155429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fill="hold" nodeType="withEffect">
                                  <p:stCondLst>
                                    <p:cond delay="500"/>
                                  </p:st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Heat Waves Impact Human Health</a:t>
            </a:r>
          </a:p>
        </p:txBody>
      </p:sp>
      <p:sp>
        <p:nvSpPr>
          <p:cNvPr id="11" name="Content Placeholder 2"/>
          <p:cNvSpPr txBox="1">
            <a:spLocks/>
          </p:cNvSpPr>
          <p:nvPr/>
        </p:nvSpPr>
        <p:spPr>
          <a:xfrm>
            <a:off x="5834036" y="1600200"/>
            <a:ext cx="2852791" cy="60959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Excess  Mortality</a:t>
            </a:r>
          </a:p>
          <a:p>
            <a:pPr marL="0" indent="0" algn="ctr">
              <a:buFont typeface="Wingdings" pitchFamily="2" charset="2"/>
              <a:buNone/>
            </a:pPr>
            <a:endParaRPr lang="en-US" dirty="0"/>
          </a:p>
        </p:txBody>
      </p:sp>
      <p:sp>
        <p:nvSpPr>
          <p:cNvPr id="13" name="Content Placeholder 2"/>
          <p:cNvSpPr txBox="1">
            <a:spLocks/>
          </p:cNvSpPr>
          <p:nvPr/>
        </p:nvSpPr>
        <p:spPr>
          <a:xfrm>
            <a:off x="421557" y="1600200"/>
            <a:ext cx="4648200" cy="60959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European Heat Wave of 2003 </a:t>
            </a:r>
          </a:p>
          <a:p>
            <a:pPr marL="0" indent="0" algn="ctr">
              <a:buFont typeface="Wingdings" pitchFamily="2" charset="2"/>
              <a:buNone/>
            </a:pPr>
            <a:endParaRPr lang="en-US" dirty="0"/>
          </a:p>
        </p:txBody>
      </p:sp>
      <p:sp>
        <p:nvSpPr>
          <p:cNvPr id="19" name="Text Placeholder 3"/>
          <p:cNvSpPr>
            <a:spLocks noGrp="1"/>
          </p:cNvSpPr>
          <p:nvPr>
            <p:ph type="body" sz="quarter" idx="10"/>
          </p:nvPr>
        </p:nvSpPr>
        <p:spPr>
          <a:xfrm>
            <a:off x="457200" y="5791200"/>
            <a:ext cx="8229600" cy="609600"/>
          </a:xfrm>
        </p:spPr>
        <p:txBody>
          <a:bodyPr/>
          <a:lstStyle/>
          <a:p>
            <a:pPr marL="0">
              <a:lnSpc>
                <a:spcPct val="100000"/>
              </a:lnSpc>
            </a:pPr>
            <a:r>
              <a:rPr lang="en-US" dirty="0" err="1"/>
              <a:t>Vandentorren</a:t>
            </a:r>
            <a:r>
              <a:rPr lang="en-US" dirty="0"/>
              <a:t> et al. </a:t>
            </a:r>
            <a:r>
              <a:rPr lang="en-US" i="1" dirty="0"/>
              <a:t>Am J Public Health </a:t>
            </a:r>
            <a:r>
              <a:rPr lang="en-US" dirty="0"/>
              <a:t>2004; 94(9):1518-20</a:t>
            </a:r>
            <a:r>
              <a:rPr lang="en-US" dirty="0" smtClean="0"/>
              <a:t>.</a:t>
            </a:r>
          </a:p>
          <a:p>
            <a:pPr marL="0">
              <a:lnSpc>
                <a:spcPct val="100000"/>
              </a:lnSpc>
            </a:pPr>
            <a:r>
              <a:rPr lang="en-US" dirty="0"/>
              <a:t>Haines et al.  </a:t>
            </a:r>
            <a:r>
              <a:rPr lang="en-US" i="1" dirty="0"/>
              <a:t>Public Health </a:t>
            </a:r>
            <a:r>
              <a:rPr lang="en-US" dirty="0"/>
              <a:t>2006;120:585-96</a:t>
            </a:r>
            <a:r>
              <a:rPr lang="en-US" dirty="0" smtClean="0"/>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00" y="2204084"/>
            <a:ext cx="4756115" cy="2288559"/>
          </a:xfrm>
          <a:prstGeom prst="roundRect">
            <a:avLst/>
          </a:prstGeom>
          <a:ln w="38100">
            <a:solidFill>
              <a:schemeClr val="tx1"/>
            </a:solidFill>
          </a:ln>
        </p:spPr>
      </p:pic>
      <p:graphicFrame>
        <p:nvGraphicFramePr>
          <p:cNvPr id="12" name="Group 5"/>
          <p:cNvGraphicFramePr>
            <a:graphicFrameLocks noGrp="1"/>
          </p:cNvGraphicFramePr>
          <p:nvPr>
            <p:extLst>
              <p:ext uri="{D42A27DB-BD31-4B8C-83A1-F6EECF244321}">
                <p14:modId xmlns:p14="http://schemas.microsoft.com/office/powerpoint/2010/main" val="1234851398"/>
              </p:ext>
            </p:extLst>
          </p:nvPr>
        </p:nvGraphicFramePr>
        <p:xfrm>
          <a:off x="5307831" y="2204084"/>
          <a:ext cx="3566160" cy="3815716"/>
        </p:xfrm>
        <a:graphic>
          <a:graphicData uri="http://schemas.openxmlformats.org/drawingml/2006/table">
            <a:tbl>
              <a:tblPr>
                <a:tableStyleId>{2D5ABB26-0587-4C30-8999-92F81FD0307C}</a:tableStyleId>
              </a:tblPr>
              <a:tblGrid>
                <a:gridCol w="1645920"/>
                <a:gridCol w="1920240"/>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UK</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2,091</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366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smtClean="0">
                          <a:ln>
                            <a:noFill/>
                          </a:ln>
                          <a:solidFill>
                            <a:schemeClr val="bg2"/>
                          </a:solidFill>
                          <a:effectLst/>
                        </a:rPr>
                        <a:t>Italy</a:t>
                      </a:r>
                      <a:endParaRPr kumimoji="0" lang="en-US" sz="2000" b="1" i="0" u="none" strike="noStrike" cap="none" normalizeH="0" baseline="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3,134</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France </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14,802</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Portugal </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1,854</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366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Spain</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4,151</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Switzerland</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975</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Netherlands</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1,400-2,200</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Germany</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1,410</a:t>
                      </a:r>
                      <a:endParaRPr kumimoji="0" lang="en-US" sz="2000" b="1" i="0" u="none" strike="noStrike" cap="none" normalizeH="0" baseline="0" dirty="0" smtClean="0">
                        <a:ln>
                          <a:noFill/>
                        </a:ln>
                        <a:solidFill>
                          <a:schemeClr val="bg2"/>
                        </a:solidFill>
                        <a:effectLst/>
                        <a:latin typeface="Arial" charset="0"/>
                        <a:cs typeface="Times New Roman" pitchFamily="18" charset="0"/>
                      </a:endParaRPr>
                    </a:p>
                  </a:txBody>
                  <a:tcPr anchor="ctr" horzOverflow="overflow">
                    <a:lnB w="12700" cap="flat" cmpd="sng" algn="ctr">
                      <a:solidFill>
                        <a:schemeClr val="tx1"/>
                      </a:solidFill>
                      <a:prstDash val="solid"/>
                      <a:round/>
                      <a:headEnd type="none" w="med" len="med"/>
                      <a:tailEnd type="none" w="med" len="med"/>
                    </a:lnB>
                  </a:tcPr>
                </a:tc>
              </a:tr>
              <a:tr h="595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TOTAL</a:t>
                      </a:r>
                      <a:endParaRPr kumimoji="0" lang="en-US" sz="2000" b="1" i="0" u="none" strike="noStrike" cap="none" normalizeH="0" baseline="0" dirty="0" smtClean="0">
                        <a:ln>
                          <a:noFill/>
                        </a:ln>
                        <a:solidFill>
                          <a:schemeClr val="bg2"/>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u="none" strike="noStrike" cap="none" normalizeH="0" baseline="0" dirty="0" smtClean="0">
                          <a:ln>
                            <a:noFill/>
                          </a:ln>
                          <a:solidFill>
                            <a:schemeClr val="bg2"/>
                          </a:solidFill>
                          <a:effectLst/>
                        </a:rPr>
                        <a:t>29,817-30,617</a:t>
                      </a:r>
                      <a:endParaRPr kumimoji="0" lang="en-US" sz="2000" b="1" i="0" u="none" strike="noStrike" cap="none" normalizeH="0" baseline="0" dirty="0" smtClean="0">
                        <a:ln>
                          <a:noFill/>
                        </a:ln>
                        <a:solidFill>
                          <a:schemeClr val="bg2"/>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531248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Summer Temperatures </a:t>
            </a:r>
          </a:p>
          <a:p>
            <a:r>
              <a:rPr lang="en-US" sz="3200" b="1" dirty="0">
                <a:solidFill>
                  <a:srgbClr val="FFC000"/>
                </a:solidFill>
              </a:rPr>
              <a:t>1951–1980</a:t>
            </a:r>
          </a:p>
        </p:txBody>
      </p:sp>
      <p:sp>
        <p:nvSpPr>
          <p:cNvPr id="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Source: NASA/GISS; Hansen, et al., “Perceptions of Climate Change,” Proc. Natl. Acad. Sci. USA 10.1073, August 2012</a:t>
            </a:r>
          </a:p>
        </p:txBody>
      </p:sp>
      <p:graphicFrame>
        <p:nvGraphicFramePr>
          <p:cNvPr id="4" name="Object 3"/>
          <p:cNvGraphicFramePr>
            <a:graphicFrameLocks/>
          </p:cNvGraphicFramePr>
          <p:nvPr>
            <p:extLst>
              <p:ext uri="{D42A27DB-BD31-4B8C-83A1-F6EECF244321}">
                <p14:modId xmlns:p14="http://schemas.microsoft.com/office/powerpoint/2010/main" val="1381392324"/>
              </p:ext>
            </p:extLst>
          </p:nvPr>
        </p:nvGraphicFramePr>
        <p:xfrm>
          <a:off x="1445044" y="1443716"/>
          <a:ext cx="7036594" cy="3946922"/>
        </p:xfrm>
        <a:graphic>
          <a:graphicData uri="http://schemas.openxmlformats.org/presentationml/2006/ole">
            <mc:AlternateContent xmlns:mc="http://schemas.openxmlformats.org/markup-compatibility/2006">
              <mc:Choice xmlns:v="urn:schemas-microsoft-com:vml" Requires="v">
                <p:oleObj spid="_x0000_s1063" name="Chart" r:id="rId4" imgW="14059922" imgH="7887284" progId="MSGraph.Chart.8">
                  <p:embed/>
                </p:oleObj>
              </mc:Choice>
              <mc:Fallback>
                <p:oleObj name="Chart" r:id="rId4" imgW="14059922" imgH="7887284"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044" y="1443716"/>
                        <a:ext cx="7036594" cy="3946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Rectangle 4"/>
          <p:cNvSpPr>
            <a:spLocks/>
          </p:cNvSpPr>
          <p:nvPr/>
        </p:nvSpPr>
        <p:spPr bwMode="auto">
          <a:xfrm rot="16200000">
            <a:off x="-223606" y="3343938"/>
            <a:ext cx="1942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dirty="0">
                <a:solidFill>
                  <a:srgbClr val="FFC000"/>
                </a:solidFill>
                <a:latin typeface="+mn-lt"/>
              </a:rPr>
              <a:t>Frequency of Occurrence</a:t>
            </a:r>
          </a:p>
        </p:txBody>
      </p:sp>
      <p:sp>
        <p:nvSpPr>
          <p:cNvPr id="7" name="Rectangle 6"/>
          <p:cNvSpPr>
            <a:spLocks/>
          </p:cNvSpPr>
          <p:nvPr/>
        </p:nvSpPr>
        <p:spPr bwMode="auto">
          <a:xfrm>
            <a:off x="4067389" y="5886674"/>
            <a:ext cx="16347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dirty="0">
                <a:solidFill>
                  <a:srgbClr val="FFC000"/>
                </a:solidFill>
                <a:latin typeface="+mn-lt"/>
              </a:rPr>
              <a:t>Deviation from Mean</a:t>
            </a:r>
          </a:p>
        </p:txBody>
      </p:sp>
      <p:grpSp>
        <p:nvGrpSpPr>
          <p:cNvPr id="8" name="Group 10"/>
          <p:cNvGrpSpPr>
            <a:grpSpLocks/>
          </p:cNvGrpSpPr>
          <p:nvPr/>
        </p:nvGrpSpPr>
        <p:grpSpPr bwMode="auto">
          <a:xfrm>
            <a:off x="2706475" y="2193132"/>
            <a:ext cx="4446984" cy="3250406"/>
            <a:chOff x="0" y="0"/>
            <a:chExt cx="3984" cy="2912"/>
          </a:xfrm>
        </p:grpSpPr>
        <p:sp>
          <p:nvSpPr>
            <p:cNvPr id="10" name="Freeform 7"/>
            <p:cNvSpPr>
              <a:spLocks/>
            </p:cNvSpPr>
            <p:nvPr/>
          </p:nvSpPr>
          <p:spPr bwMode="auto">
            <a:xfrm>
              <a:off x="0" y="367"/>
              <a:ext cx="1696" cy="2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0" y="21600"/>
                  </a:moveTo>
                  <a:lnTo>
                    <a:pt x="815" y="21396"/>
                  </a:lnTo>
                  <a:lnTo>
                    <a:pt x="1936" y="21396"/>
                  </a:lnTo>
                  <a:lnTo>
                    <a:pt x="3057" y="21328"/>
                  </a:lnTo>
                  <a:lnTo>
                    <a:pt x="3566" y="20921"/>
                  </a:lnTo>
                  <a:lnTo>
                    <a:pt x="4891" y="21057"/>
                  </a:lnTo>
                  <a:lnTo>
                    <a:pt x="5196" y="20717"/>
                  </a:lnTo>
                  <a:lnTo>
                    <a:pt x="5909" y="20717"/>
                  </a:lnTo>
                  <a:lnTo>
                    <a:pt x="6826" y="20106"/>
                  </a:lnTo>
                  <a:lnTo>
                    <a:pt x="7743" y="19494"/>
                  </a:lnTo>
                  <a:lnTo>
                    <a:pt x="7947" y="18815"/>
                  </a:lnTo>
                  <a:lnTo>
                    <a:pt x="9374" y="18340"/>
                  </a:lnTo>
                  <a:lnTo>
                    <a:pt x="9577" y="17321"/>
                  </a:lnTo>
                  <a:lnTo>
                    <a:pt x="10189" y="17321"/>
                  </a:lnTo>
                  <a:lnTo>
                    <a:pt x="11309" y="15215"/>
                  </a:lnTo>
                  <a:lnTo>
                    <a:pt x="11921" y="15623"/>
                  </a:lnTo>
                  <a:lnTo>
                    <a:pt x="13347" y="12430"/>
                  </a:lnTo>
                  <a:lnTo>
                    <a:pt x="13958" y="12702"/>
                  </a:lnTo>
                  <a:lnTo>
                    <a:pt x="14468" y="10664"/>
                  </a:lnTo>
                  <a:lnTo>
                    <a:pt x="14977" y="10800"/>
                  </a:lnTo>
                  <a:lnTo>
                    <a:pt x="15385" y="9374"/>
                  </a:lnTo>
                  <a:lnTo>
                    <a:pt x="16098" y="8083"/>
                  </a:lnTo>
                  <a:lnTo>
                    <a:pt x="16811" y="7200"/>
                  </a:lnTo>
                  <a:lnTo>
                    <a:pt x="17321" y="6045"/>
                  </a:lnTo>
                  <a:lnTo>
                    <a:pt x="17830" y="6045"/>
                  </a:lnTo>
                  <a:lnTo>
                    <a:pt x="18442" y="4075"/>
                  </a:lnTo>
                  <a:lnTo>
                    <a:pt x="19257" y="4075"/>
                  </a:lnTo>
                  <a:lnTo>
                    <a:pt x="19562" y="2649"/>
                  </a:lnTo>
                  <a:lnTo>
                    <a:pt x="20072" y="2038"/>
                  </a:lnTo>
                  <a:lnTo>
                    <a:pt x="20581" y="0"/>
                  </a:lnTo>
                  <a:lnTo>
                    <a:pt x="21294" y="475"/>
                  </a:lnTo>
                  <a:lnTo>
                    <a:pt x="21600" y="1155"/>
                  </a:lnTo>
                  <a:lnTo>
                    <a:pt x="21600" y="21600"/>
                  </a:lnTo>
                  <a:lnTo>
                    <a:pt x="0" y="21600"/>
                  </a:lnTo>
                  <a:close/>
                  <a:moveTo>
                    <a:pt x="0" y="21600"/>
                  </a:moveTo>
                </a:path>
              </a:pathLst>
            </a:cu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11" name="Freeform 8"/>
            <p:cNvSpPr>
              <a:spLocks/>
            </p:cNvSpPr>
            <p:nvPr/>
          </p:nvSpPr>
          <p:spPr bwMode="auto">
            <a:xfrm>
              <a:off x="1696" y="0"/>
              <a:ext cx="560" cy="29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21600" y="21600"/>
                  </a:moveTo>
                  <a:lnTo>
                    <a:pt x="21600" y="1899"/>
                  </a:lnTo>
                  <a:lnTo>
                    <a:pt x="19722" y="2433"/>
                  </a:lnTo>
                  <a:lnTo>
                    <a:pt x="17843" y="1840"/>
                  </a:lnTo>
                  <a:lnTo>
                    <a:pt x="17843" y="831"/>
                  </a:lnTo>
                  <a:lnTo>
                    <a:pt x="15652" y="356"/>
                  </a:lnTo>
                  <a:lnTo>
                    <a:pt x="15026" y="1009"/>
                  </a:lnTo>
                  <a:lnTo>
                    <a:pt x="13461" y="415"/>
                  </a:lnTo>
                  <a:lnTo>
                    <a:pt x="12522" y="1543"/>
                  </a:lnTo>
                  <a:lnTo>
                    <a:pt x="11270" y="534"/>
                  </a:lnTo>
                  <a:lnTo>
                    <a:pt x="10017" y="890"/>
                  </a:lnTo>
                  <a:lnTo>
                    <a:pt x="8452" y="178"/>
                  </a:lnTo>
                  <a:lnTo>
                    <a:pt x="7513" y="1246"/>
                  </a:lnTo>
                  <a:lnTo>
                    <a:pt x="6574" y="534"/>
                  </a:lnTo>
                  <a:lnTo>
                    <a:pt x="5009" y="0"/>
                  </a:lnTo>
                  <a:lnTo>
                    <a:pt x="3757" y="356"/>
                  </a:lnTo>
                  <a:lnTo>
                    <a:pt x="3757" y="712"/>
                  </a:lnTo>
                  <a:lnTo>
                    <a:pt x="939" y="1009"/>
                  </a:lnTo>
                  <a:lnTo>
                    <a:pt x="313" y="2255"/>
                  </a:lnTo>
                  <a:lnTo>
                    <a:pt x="0" y="3204"/>
                  </a:lnTo>
                  <a:lnTo>
                    <a:pt x="0" y="21600"/>
                  </a:lnTo>
                  <a:lnTo>
                    <a:pt x="21600" y="21600"/>
                  </a:lnTo>
                  <a:close/>
                  <a:moveTo>
                    <a:pt x="21600" y="21600"/>
                  </a:moveTo>
                </a:path>
              </a:pathLst>
            </a:custGeom>
            <a:solidFill>
              <a:srgbClr val="FFFFFF"/>
            </a:soli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12" name="Freeform 9"/>
            <p:cNvSpPr>
              <a:spLocks/>
            </p:cNvSpPr>
            <p:nvPr/>
          </p:nvSpPr>
          <p:spPr bwMode="auto">
            <a:xfrm>
              <a:off x="2252" y="247"/>
              <a:ext cx="1732" cy="26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21600" y="21600"/>
                  </a:moveTo>
                  <a:lnTo>
                    <a:pt x="21201" y="21340"/>
                  </a:lnTo>
                  <a:lnTo>
                    <a:pt x="19804" y="21340"/>
                  </a:lnTo>
                  <a:lnTo>
                    <a:pt x="18806" y="21276"/>
                  </a:lnTo>
                  <a:lnTo>
                    <a:pt x="18308" y="21081"/>
                  </a:lnTo>
                  <a:lnTo>
                    <a:pt x="17709" y="21146"/>
                  </a:lnTo>
                  <a:lnTo>
                    <a:pt x="17509" y="20822"/>
                  </a:lnTo>
                  <a:lnTo>
                    <a:pt x="16412" y="20757"/>
                  </a:lnTo>
                  <a:lnTo>
                    <a:pt x="15714" y="20173"/>
                  </a:lnTo>
                  <a:lnTo>
                    <a:pt x="14616" y="20173"/>
                  </a:lnTo>
                  <a:lnTo>
                    <a:pt x="14417" y="19654"/>
                  </a:lnTo>
                  <a:lnTo>
                    <a:pt x="13918" y="19524"/>
                  </a:lnTo>
                  <a:lnTo>
                    <a:pt x="13419" y="18422"/>
                  </a:lnTo>
                  <a:lnTo>
                    <a:pt x="12521" y="18876"/>
                  </a:lnTo>
                  <a:lnTo>
                    <a:pt x="12222" y="18032"/>
                  </a:lnTo>
                  <a:lnTo>
                    <a:pt x="11922" y="17319"/>
                  </a:lnTo>
                  <a:lnTo>
                    <a:pt x="11024" y="17189"/>
                  </a:lnTo>
                  <a:lnTo>
                    <a:pt x="10226" y="15567"/>
                  </a:lnTo>
                  <a:lnTo>
                    <a:pt x="9528" y="15243"/>
                  </a:lnTo>
                  <a:lnTo>
                    <a:pt x="9328" y="13881"/>
                  </a:lnTo>
                  <a:lnTo>
                    <a:pt x="8331" y="13492"/>
                  </a:lnTo>
                  <a:lnTo>
                    <a:pt x="8031" y="12195"/>
                  </a:lnTo>
                  <a:lnTo>
                    <a:pt x="7433" y="12324"/>
                  </a:lnTo>
                  <a:lnTo>
                    <a:pt x="7383" y="11611"/>
                  </a:lnTo>
                  <a:lnTo>
                    <a:pt x="7034" y="11740"/>
                  </a:lnTo>
                  <a:lnTo>
                    <a:pt x="7034" y="11254"/>
                  </a:lnTo>
                  <a:lnTo>
                    <a:pt x="6335" y="10703"/>
                  </a:lnTo>
                  <a:lnTo>
                    <a:pt x="6086" y="8919"/>
                  </a:lnTo>
                  <a:lnTo>
                    <a:pt x="5687" y="8627"/>
                  </a:lnTo>
                  <a:lnTo>
                    <a:pt x="5138" y="8595"/>
                  </a:lnTo>
                  <a:lnTo>
                    <a:pt x="4589" y="7492"/>
                  </a:lnTo>
                  <a:lnTo>
                    <a:pt x="4490" y="6454"/>
                  </a:lnTo>
                  <a:lnTo>
                    <a:pt x="4041" y="6422"/>
                  </a:lnTo>
                  <a:lnTo>
                    <a:pt x="3941" y="7103"/>
                  </a:lnTo>
                  <a:lnTo>
                    <a:pt x="3542" y="5611"/>
                  </a:lnTo>
                  <a:lnTo>
                    <a:pt x="3242" y="4735"/>
                  </a:lnTo>
                  <a:lnTo>
                    <a:pt x="2794" y="4249"/>
                  </a:lnTo>
                  <a:lnTo>
                    <a:pt x="2195" y="4541"/>
                  </a:lnTo>
                  <a:lnTo>
                    <a:pt x="2145" y="3535"/>
                  </a:lnTo>
                  <a:lnTo>
                    <a:pt x="1896" y="3049"/>
                  </a:lnTo>
                  <a:lnTo>
                    <a:pt x="1497" y="2789"/>
                  </a:lnTo>
                  <a:lnTo>
                    <a:pt x="1397" y="1914"/>
                  </a:lnTo>
                  <a:lnTo>
                    <a:pt x="1297" y="1297"/>
                  </a:lnTo>
                  <a:lnTo>
                    <a:pt x="948" y="1297"/>
                  </a:lnTo>
                  <a:lnTo>
                    <a:pt x="748" y="1751"/>
                  </a:lnTo>
                  <a:lnTo>
                    <a:pt x="449" y="0"/>
                  </a:lnTo>
                  <a:lnTo>
                    <a:pt x="0" y="97"/>
                  </a:lnTo>
                  <a:lnTo>
                    <a:pt x="0" y="21600"/>
                  </a:lnTo>
                  <a:lnTo>
                    <a:pt x="21600" y="21600"/>
                  </a:lnTo>
                  <a:close/>
                  <a:moveTo>
                    <a:pt x="21600" y="21600"/>
                  </a:moveTo>
                </a:path>
              </a:pathLst>
            </a:custGeom>
            <a:gradFill rotWithShape="0">
              <a:gsLst>
                <a:gs pos="0">
                  <a:srgbClr val="EE613B"/>
                </a:gs>
                <a:gs pos="100000">
                  <a:srgbClr val="C61101"/>
                </a:gs>
              </a:gsLst>
              <a:lin ang="5400000" scaled="1"/>
            </a:gradFill>
            <a:ln>
              <a:noFill/>
            </a:ln>
            <a:extLst>
              <a:ext uri="{91240B29-F687-4f45-9708-019B960494DF}">
                <a14:hiddenLine xmlns:a14="http://schemas.microsoft.com/office/drawing/2010/main" w="19050" cap="flat">
                  <a:solidFill>
                    <a:srgbClr val="000000"/>
                  </a:solidFill>
                  <a:miter lim="800000"/>
                  <a:headEnd type="none" w="med" len="med"/>
                  <a:tailEnd type="none" w="med" len="med"/>
                </a14:hiddenLine>
              </a:ext>
            </a:extLst>
          </p:spPr>
          <p:txBody>
            <a:bodyPr lIns="0" tIns="0" rIns="0" bIns="0"/>
            <a:lstStyle/>
            <a:p>
              <a:endParaRPr lang="en-US"/>
            </a:p>
          </p:txBody>
        </p:sp>
      </p:grpSp>
      <p:sp>
        <p:nvSpPr>
          <p:cNvPr id="13" name="Rectangle 11"/>
          <p:cNvSpPr>
            <a:spLocks/>
          </p:cNvSpPr>
          <p:nvPr/>
        </p:nvSpPr>
        <p:spPr bwMode="auto">
          <a:xfrm>
            <a:off x="4869570"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0</a:t>
            </a:r>
          </a:p>
        </p:txBody>
      </p:sp>
      <p:sp>
        <p:nvSpPr>
          <p:cNvPr id="14" name="Rectangle 12"/>
          <p:cNvSpPr>
            <a:spLocks/>
          </p:cNvSpPr>
          <p:nvPr/>
        </p:nvSpPr>
        <p:spPr bwMode="auto">
          <a:xfrm>
            <a:off x="557501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15" name="Rectangle 13"/>
          <p:cNvSpPr>
            <a:spLocks/>
          </p:cNvSpPr>
          <p:nvPr/>
        </p:nvSpPr>
        <p:spPr bwMode="auto">
          <a:xfrm>
            <a:off x="6280461"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16" name="Rectangle 14"/>
          <p:cNvSpPr>
            <a:spLocks/>
          </p:cNvSpPr>
          <p:nvPr/>
        </p:nvSpPr>
        <p:spPr bwMode="auto">
          <a:xfrm>
            <a:off x="698590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17" name="Rectangle 15"/>
          <p:cNvSpPr>
            <a:spLocks/>
          </p:cNvSpPr>
          <p:nvPr/>
        </p:nvSpPr>
        <p:spPr bwMode="auto">
          <a:xfrm>
            <a:off x="7691352"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18" name="Rectangle 16"/>
          <p:cNvSpPr>
            <a:spLocks/>
          </p:cNvSpPr>
          <p:nvPr/>
        </p:nvSpPr>
        <p:spPr bwMode="auto">
          <a:xfrm>
            <a:off x="8396797"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19" name="Rectangle 17"/>
          <p:cNvSpPr>
            <a:spLocks/>
          </p:cNvSpPr>
          <p:nvPr/>
        </p:nvSpPr>
        <p:spPr bwMode="auto">
          <a:xfrm>
            <a:off x="413206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20" name="Rectangle 18"/>
          <p:cNvSpPr>
            <a:spLocks/>
          </p:cNvSpPr>
          <p:nvPr/>
        </p:nvSpPr>
        <p:spPr bwMode="auto">
          <a:xfrm>
            <a:off x="342661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dirty="0">
                <a:solidFill>
                  <a:srgbClr val="FFC000"/>
                </a:solidFill>
              </a:rPr>
              <a:t>-2</a:t>
            </a:r>
          </a:p>
        </p:txBody>
      </p:sp>
      <p:sp>
        <p:nvSpPr>
          <p:cNvPr id="21" name="Rectangle 19"/>
          <p:cNvSpPr>
            <a:spLocks/>
          </p:cNvSpPr>
          <p:nvPr/>
        </p:nvSpPr>
        <p:spPr bwMode="auto">
          <a:xfrm>
            <a:off x="271224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dirty="0">
                <a:solidFill>
                  <a:srgbClr val="FFC000"/>
                </a:solidFill>
              </a:rPr>
              <a:t>-3</a:t>
            </a:r>
          </a:p>
        </p:txBody>
      </p:sp>
      <p:sp>
        <p:nvSpPr>
          <p:cNvPr id="22" name="Rectangle 20"/>
          <p:cNvSpPr>
            <a:spLocks/>
          </p:cNvSpPr>
          <p:nvPr/>
        </p:nvSpPr>
        <p:spPr bwMode="auto">
          <a:xfrm>
            <a:off x="199786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dirty="0">
                <a:solidFill>
                  <a:srgbClr val="FFC000"/>
                </a:solidFill>
              </a:rPr>
              <a:t>-4</a:t>
            </a:r>
          </a:p>
        </p:txBody>
      </p:sp>
      <p:sp>
        <p:nvSpPr>
          <p:cNvPr id="23" name="Rectangle 21"/>
          <p:cNvSpPr>
            <a:spLocks/>
          </p:cNvSpPr>
          <p:nvPr/>
        </p:nvSpPr>
        <p:spPr bwMode="auto">
          <a:xfrm>
            <a:off x="1330434" y="5568554"/>
            <a:ext cx="1490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300" dirty="0">
                <a:solidFill>
                  <a:srgbClr val="FFC000"/>
                </a:solidFill>
              </a:rPr>
              <a:t>-5</a:t>
            </a:r>
          </a:p>
        </p:txBody>
      </p:sp>
      <p:sp>
        <p:nvSpPr>
          <p:cNvPr id="24" name="Freeform 22"/>
          <p:cNvSpPr>
            <a:spLocks/>
          </p:cNvSpPr>
          <p:nvPr/>
        </p:nvSpPr>
        <p:spPr bwMode="auto">
          <a:xfrm>
            <a:off x="1402741" y="2245594"/>
            <a:ext cx="7045523" cy="3189014"/>
          </a:xfrm>
          <a:custGeom>
            <a:avLst/>
            <a:gdLst>
              <a:gd name="T0" fmla="*/ 0 w 21600"/>
              <a:gd name="T1" fmla="*/ 2147483647 h 21344"/>
              <a:gd name="T2" fmla="*/ 2147483647 w 21600"/>
              <a:gd name="T3" fmla="*/ 2147483647 h 21344"/>
              <a:gd name="T4" fmla="*/ 2147483647 w 21600"/>
              <a:gd name="T5" fmla="*/ 2147483647 h 21344"/>
              <a:gd name="T6" fmla="*/ 2147483647 w 21600"/>
              <a:gd name="T7" fmla="*/ 2147483647 h 21344"/>
              <a:gd name="T8" fmla="*/ 2147483647 w 21600"/>
              <a:gd name="T9" fmla="*/ 2147483647 h 21344"/>
              <a:gd name="T10" fmla="*/ 2147483647 w 21600"/>
              <a:gd name="T11" fmla="*/ 2147483647 h 21344"/>
              <a:gd name="T12" fmla="*/ 2147483647 w 21600"/>
              <a:gd name="T13" fmla="*/ 2147483647 h 2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344">
                <a:moveTo>
                  <a:pt x="0" y="21344"/>
                </a:moveTo>
                <a:lnTo>
                  <a:pt x="3471" y="21298"/>
                </a:lnTo>
                <a:cubicBezTo>
                  <a:pt x="3471" y="21298"/>
                  <a:pt x="4405" y="21445"/>
                  <a:pt x="5497" y="20282"/>
                </a:cubicBezTo>
                <a:cubicBezTo>
                  <a:pt x="7685" y="17951"/>
                  <a:pt x="9119" y="103"/>
                  <a:pt x="10814" y="1"/>
                </a:cubicBezTo>
                <a:cubicBezTo>
                  <a:pt x="12508" y="-102"/>
                  <a:pt x="13655" y="17891"/>
                  <a:pt x="16043" y="20208"/>
                </a:cubicBezTo>
                <a:cubicBezTo>
                  <a:pt x="17372" y="21498"/>
                  <a:pt x="18307" y="21239"/>
                  <a:pt x="18307" y="21239"/>
                </a:cubicBezTo>
                <a:lnTo>
                  <a:pt x="21600" y="21284"/>
                </a:lnTo>
              </a:path>
            </a:pathLst>
          </a:custGeom>
          <a:noFill/>
          <a:ln w="63500" cap="flat">
            <a:solidFill>
              <a:srgbClr val="66950E"/>
            </a:solidFill>
            <a:prstDash val="solid"/>
            <a:miter lim="800000"/>
            <a:headEnd type="none" w="med" len="med"/>
            <a:tailEnd type="none" w="med" len="med"/>
          </a:ln>
          <a:effectLst>
            <a:outerShdw dist="38099" dir="54000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Rectangle 23"/>
          <p:cNvSpPr>
            <a:spLocks/>
          </p:cNvSpPr>
          <p:nvPr/>
        </p:nvSpPr>
        <p:spPr bwMode="auto">
          <a:xfrm>
            <a:off x="1536686" y="1639491"/>
            <a:ext cx="232172" cy="232172"/>
          </a:xfrm>
          <a:prstGeom prst="rect">
            <a:avLst/>
          </a:pr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26" name="Rectangle 24"/>
          <p:cNvSpPr>
            <a:spLocks/>
          </p:cNvSpPr>
          <p:nvPr/>
        </p:nvSpPr>
        <p:spPr bwMode="auto">
          <a:xfrm>
            <a:off x="1884944" y="1639491"/>
            <a:ext cx="15566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dirty="0">
                <a:solidFill>
                  <a:srgbClr val="FFC000"/>
                </a:solidFill>
                <a:latin typeface="+mn-lt"/>
              </a:rPr>
              <a:t>Cooler than average</a:t>
            </a:r>
          </a:p>
        </p:txBody>
      </p:sp>
      <p:sp>
        <p:nvSpPr>
          <p:cNvPr id="27" name="Rectangle 25"/>
          <p:cNvSpPr>
            <a:spLocks/>
          </p:cNvSpPr>
          <p:nvPr/>
        </p:nvSpPr>
        <p:spPr bwMode="auto">
          <a:xfrm>
            <a:off x="1536686" y="1996679"/>
            <a:ext cx="232172" cy="23217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28" name="Rectangle 26"/>
          <p:cNvSpPr>
            <a:spLocks/>
          </p:cNvSpPr>
          <p:nvPr/>
        </p:nvSpPr>
        <p:spPr bwMode="auto">
          <a:xfrm>
            <a:off x="1884944" y="1996679"/>
            <a:ext cx="634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Average</a:t>
            </a:r>
          </a:p>
        </p:txBody>
      </p:sp>
      <p:sp>
        <p:nvSpPr>
          <p:cNvPr id="29" name="Rectangle 27"/>
          <p:cNvSpPr>
            <a:spLocks/>
          </p:cNvSpPr>
          <p:nvPr/>
        </p:nvSpPr>
        <p:spPr bwMode="auto">
          <a:xfrm>
            <a:off x="1536686" y="2353866"/>
            <a:ext cx="232172" cy="232172"/>
          </a:xfrm>
          <a:prstGeom prst="rect">
            <a:avLst/>
          </a:prstGeom>
          <a:gradFill rotWithShape="0">
            <a:gsLst>
              <a:gs pos="0">
                <a:srgbClr val="EE613B"/>
              </a:gs>
              <a:gs pos="100000">
                <a:srgbClr val="C61101"/>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30" name="Rectangle 28"/>
          <p:cNvSpPr>
            <a:spLocks/>
          </p:cNvSpPr>
          <p:nvPr/>
        </p:nvSpPr>
        <p:spPr bwMode="auto">
          <a:xfrm>
            <a:off x="1884944" y="2353866"/>
            <a:ext cx="1657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Warmer than average</a:t>
            </a:r>
          </a:p>
        </p:txBody>
      </p:sp>
      <p:sp>
        <p:nvSpPr>
          <p:cNvPr id="31" name="Rectangle 29"/>
          <p:cNvSpPr>
            <a:spLocks/>
          </p:cNvSpPr>
          <p:nvPr/>
        </p:nvSpPr>
        <p:spPr bwMode="auto">
          <a:xfrm>
            <a:off x="5787217" y="1639491"/>
            <a:ext cx="21480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dirty="0">
                <a:solidFill>
                  <a:srgbClr val="FFC000"/>
                </a:solidFill>
                <a:latin typeface="+mn-lt"/>
              </a:rPr>
              <a:t>Baseline (1951 - 1980) mean</a:t>
            </a:r>
          </a:p>
        </p:txBody>
      </p:sp>
      <p:sp>
        <p:nvSpPr>
          <p:cNvPr id="32" name="Line 30"/>
          <p:cNvSpPr>
            <a:spLocks noChangeShapeType="1"/>
          </p:cNvSpPr>
          <p:nvPr/>
        </p:nvSpPr>
        <p:spPr bwMode="auto">
          <a:xfrm>
            <a:off x="5296084" y="1746647"/>
            <a:ext cx="357188" cy="0"/>
          </a:xfrm>
          <a:prstGeom prst="line">
            <a:avLst/>
          </a:prstGeom>
          <a:noFill/>
          <a:ln w="63500">
            <a:solidFill>
              <a:srgbClr val="66950E"/>
            </a:solidFill>
            <a:miter lim="800000"/>
            <a:headEnd/>
            <a:tailEnd/>
          </a:ln>
          <a:effectLst>
            <a:outerShdw dist="38099" dir="5400000" algn="ctr" rotWithShape="0">
              <a:schemeClr val="bg2">
                <a:alpha val="79999"/>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nvGrpSpPr>
          <p:cNvPr id="33" name="Group 37"/>
          <p:cNvGrpSpPr>
            <a:grpSpLocks/>
          </p:cNvGrpSpPr>
          <p:nvPr/>
        </p:nvGrpSpPr>
        <p:grpSpPr bwMode="auto">
          <a:xfrm>
            <a:off x="1036624" y="1371600"/>
            <a:ext cx="232172" cy="4137794"/>
            <a:chOff x="32" y="0"/>
            <a:chExt cx="208" cy="3707"/>
          </a:xfrm>
        </p:grpSpPr>
        <p:sp>
          <p:nvSpPr>
            <p:cNvPr id="34" name="Rectangle 31"/>
            <p:cNvSpPr>
              <a:spLocks/>
            </p:cNvSpPr>
            <p:nvPr/>
          </p:nvSpPr>
          <p:spPr bwMode="auto">
            <a:xfrm>
              <a:off x="32" y="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0.5</a:t>
              </a:r>
            </a:p>
          </p:txBody>
        </p:sp>
        <p:sp>
          <p:nvSpPr>
            <p:cNvPr id="35" name="Rectangle 32"/>
            <p:cNvSpPr>
              <a:spLocks/>
            </p:cNvSpPr>
            <p:nvPr/>
          </p:nvSpPr>
          <p:spPr bwMode="auto">
            <a:xfrm>
              <a:off x="32" y="69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0.4</a:t>
              </a:r>
            </a:p>
          </p:txBody>
        </p:sp>
        <p:sp>
          <p:nvSpPr>
            <p:cNvPr id="36" name="Rectangle 33"/>
            <p:cNvSpPr>
              <a:spLocks/>
            </p:cNvSpPr>
            <p:nvPr/>
          </p:nvSpPr>
          <p:spPr bwMode="auto">
            <a:xfrm>
              <a:off x="32" y="141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dirty="0">
                  <a:solidFill>
                    <a:srgbClr val="FFC000"/>
                  </a:solidFill>
                </a:rPr>
                <a:t>0.3</a:t>
              </a:r>
            </a:p>
          </p:txBody>
        </p:sp>
        <p:sp>
          <p:nvSpPr>
            <p:cNvPr id="37" name="Rectangle 34"/>
            <p:cNvSpPr>
              <a:spLocks/>
            </p:cNvSpPr>
            <p:nvPr/>
          </p:nvSpPr>
          <p:spPr bwMode="auto">
            <a:xfrm>
              <a:off x="32" y="212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0.2</a:t>
              </a:r>
            </a:p>
          </p:txBody>
        </p:sp>
        <p:sp>
          <p:nvSpPr>
            <p:cNvPr id="38" name="Rectangle 35"/>
            <p:cNvSpPr>
              <a:spLocks/>
            </p:cNvSpPr>
            <p:nvPr/>
          </p:nvSpPr>
          <p:spPr bwMode="auto">
            <a:xfrm>
              <a:off x="32" y="2824"/>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0.1</a:t>
              </a:r>
            </a:p>
          </p:txBody>
        </p:sp>
        <p:sp>
          <p:nvSpPr>
            <p:cNvPr id="39" name="Rectangle 36"/>
            <p:cNvSpPr>
              <a:spLocks/>
            </p:cNvSpPr>
            <p:nvPr/>
          </p:nvSpPr>
          <p:spPr bwMode="auto">
            <a:xfrm>
              <a:off x="157" y="3528"/>
              <a:ext cx="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a:t>
              </a:r>
            </a:p>
          </p:txBody>
        </p:sp>
      </p:grpSp>
    </p:spTree>
    <p:extLst>
      <p:ext uri="{BB962C8B-B14F-4D97-AF65-F5344CB8AC3E}">
        <p14:creationId xmlns:p14="http://schemas.microsoft.com/office/powerpoint/2010/main" val="195288386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Summer Temperatures </a:t>
            </a:r>
          </a:p>
          <a:p>
            <a:r>
              <a:rPr lang="en-US" sz="3200" b="1" dirty="0" smtClean="0">
                <a:solidFill>
                  <a:srgbClr val="FFC000"/>
                </a:solidFill>
              </a:rPr>
              <a:t>1981–1991</a:t>
            </a:r>
            <a:endParaRPr lang="en-US" sz="3200" b="1" dirty="0">
              <a:solidFill>
                <a:srgbClr val="FFC000"/>
              </a:solidFill>
            </a:endParaRPr>
          </a:p>
        </p:txBody>
      </p:sp>
      <p:sp>
        <p:nvSpPr>
          <p:cNvPr id="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Source: NASA/GISS; Hansen, et al., “Perceptions of Climate Change,” Proc. Natl. Acad. Sci. USA 10.1073, August 2012</a:t>
            </a:r>
          </a:p>
        </p:txBody>
      </p:sp>
      <p:graphicFrame>
        <p:nvGraphicFramePr>
          <p:cNvPr id="40" name="Object 39"/>
          <p:cNvGraphicFramePr>
            <a:graphicFrameLocks/>
          </p:cNvGraphicFramePr>
          <p:nvPr>
            <p:extLst>
              <p:ext uri="{D42A27DB-BD31-4B8C-83A1-F6EECF244321}">
                <p14:modId xmlns:p14="http://schemas.microsoft.com/office/powerpoint/2010/main" val="3695026732"/>
              </p:ext>
            </p:extLst>
          </p:nvPr>
        </p:nvGraphicFramePr>
        <p:xfrm>
          <a:off x="1394208" y="1487290"/>
          <a:ext cx="7035800" cy="3946525"/>
        </p:xfrm>
        <a:graphic>
          <a:graphicData uri="http://schemas.openxmlformats.org/presentationml/2006/ole">
            <mc:AlternateContent xmlns:mc="http://schemas.openxmlformats.org/markup-compatibility/2006">
              <mc:Choice xmlns:v="urn:schemas-microsoft-com:vml" Requires="v">
                <p:oleObj spid="_x0000_s2086" name="Chart" r:id="rId4" imgW="14059922" imgH="7887284" progId="MSGraph.Chart.8">
                  <p:embed/>
                </p:oleObj>
              </mc:Choice>
              <mc:Fallback>
                <p:oleObj name="Chart" r:id="rId4" imgW="14059922" imgH="7887284"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208" y="1487290"/>
                        <a:ext cx="7035800" cy="3946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 name="Rectangle 3"/>
          <p:cNvSpPr txBox="1">
            <a:spLocks noChangeArrowheads="1"/>
          </p:cNvSpPr>
          <p:nvPr/>
        </p:nvSpPr>
        <p:spPr>
          <a:xfrm>
            <a:off x="1423842" y="1736527"/>
            <a:ext cx="6969478" cy="3589338"/>
          </a:xfrm>
          <a:prstGeom prst="rect">
            <a:avLst/>
          </a:prstGeom>
        </p:spPr>
        <p:txBody>
          <a:bodyPr/>
          <a:lstStyle>
            <a:lvl1pPr marL="342900" indent="-342900" algn="l" defTabSz="914400" rtl="0" eaLnBrk="1" latinLnBrk="0" hangingPunct="1">
              <a:spcBef>
                <a:spcPct val="20000"/>
              </a:spcBef>
              <a:buClr>
                <a:srgbClr val="00B0F0"/>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3300" lvl="8" indent="0">
              <a:buFont typeface="Arial" panose="020B0604020202020204" pitchFamily="34" charset="0"/>
              <a:buNone/>
            </a:pPr>
            <a:r>
              <a:rPr lang="en-US" altLang="en-US" smtClean="0"/>
              <a:t>					</a:t>
            </a:r>
            <a:endParaRPr lang="en-US" altLang="en-US" dirty="0"/>
          </a:p>
        </p:txBody>
      </p:sp>
      <p:sp>
        <p:nvSpPr>
          <p:cNvPr id="42" name="Rectangle 41"/>
          <p:cNvSpPr>
            <a:spLocks/>
          </p:cNvSpPr>
          <p:nvPr/>
        </p:nvSpPr>
        <p:spPr bwMode="auto">
          <a:xfrm rot="16200000">
            <a:off x="-223606" y="3343938"/>
            <a:ext cx="1942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dirty="0">
                <a:solidFill>
                  <a:srgbClr val="FFC000"/>
                </a:solidFill>
                <a:latin typeface="+mn-lt"/>
              </a:rPr>
              <a:t>Frequency of Occurrence</a:t>
            </a:r>
          </a:p>
        </p:txBody>
      </p:sp>
      <p:sp>
        <p:nvSpPr>
          <p:cNvPr id="43" name="Rectangle 42"/>
          <p:cNvSpPr>
            <a:spLocks/>
          </p:cNvSpPr>
          <p:nvPr/>
        </p:nvSpPr>
        <p:spPr bwMode="auto">
          <a:xfrm>
            <a:off x="4067389" y="5886674"/>
            <a:ext cx="16347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a:solidFill>
                  <a:srgbClr val="FFC000"/>
                </a:solidFill>
                <a:latin typeface="+mn-lt"/>
              </a:rPr>
              <a:t>Deviation from Mean</a:t>
            </a:r>
          </a:p>
        </p:txBody>
      </p:sp>
      <p:sp>
        <p:nvSpPr>
          <p:cNvPr id="44" name="Rectangle 43"/>
          <p:cNvSpPr>
            <a:spLocks/>
          </p:cNvSpPr>
          <p:nvPr/>
        </p:nvSpPr>
        <p:spPr bwMode="auto">
          <a:xfrm>
            <a:off x="4869570"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0</a:t>
            </a:r>
          </a:p>
        </p:txBody>
      </p:sp>
      <p:sp>
        <p:nvSpPr>
          <p:cNvPr id="45" name="Rectangle 44"/>
          <p:cNvSpPr>
            <a:spLocks/>
          </p:cNvSpPr>
          <p:nvPr/>
        </p:nvSpPr>
        <p:spPr bwMode="auto">
          <a:xfrm>
            <a:off x="557501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46" name="Rectangle 45"/>
          <p:cNvSpPr>
            <a:spLocks/>
          </p:cNvSpPr>
          <p:nvPr/>
        </p:nvSpPr>
        <p:spPr bwMode="auto">
          <a:xfrm>
            <a:off x="6280461"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47" name="Rectangle 46"/>
          <p:cNvSpPr>
            <a:spLocks/>
          </p:cNvSpPr>
          <p:nvPr/>
        </p:nvSpPr>
        <p:spPr bwMode="auto">
          <a:xfrm>
            <a:off x="698590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48" name="Rectangle 47"/>
          <p:cNvSpPr>
            <a:spLocks/>
          </p:cNvSpPr>
          <p:nvPr/>
        </p:nvSpPr>
        <p:spPr bwMode="auto">
          <a:xfrm>
            <a:off x="7691352"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49" name="Rectangle 48"/>
          <p:cNvSpPr>
            <a:spLocks/>
          </p:cNvSpPr>
          <p:nvPr/>
        </p:nvSpPr>
        <p:spPr bwMode="auto">
          <a:xfrm>
            <a:off x="8396797"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50" name="Rectangle 49"/>
          <p:cNvSpPr>
            <a:spLocks/>
          </p:cNvSpPr>
          <p:nvPr/>
        </p:nvSpPr>
        <p:spPr bwMode="auto">
          <a:xfrm>
            <a:off x="413206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51" name="Rectangle 50"/>
          <p:cNvSpPr>
            <a:spLocks/>
          </p:cNvSpPr>
          <p:nvPr/>
        </p:nvSpPr>
        <p:spPr bwMode="auto">
          <a:xfrm>
            <a:off x="342661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52" name="Rectangle 51"/>
          <p:cNvSpPr>
            <a:spLocks/>
          </p:cNvSpPr>
          <p:nvPr/>
        </p:nvSpPr>
        <p:spPr bwMode="auto">
          <a:xfrm>
            <a:off x="271224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53" name="Rectangle 52"/>
          <p:cNvSpPr>
            <a:spLocks/>
          </p:cNvSpPr>
          <p:nvPr/>
        </p:nvSpPr>
        <p:spPr bwMode="auto">
          <a:xfrm>
            <a:off x="199786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54" name="Rectangle 53"/>
          <p:cNvSpPr>
            <a:spLocks/>
          </p:cNvSpPr>
          <p:nvPr/>
        </p:nvSpPr>
        <p:spPr bwMode="auto">
          <a:xfrm>
            <a:off x="1319213"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55" name="Rectangle 18"/>
          <p:cNvSpPr>
            <a:spLocks/>
          </p:cNvSpPr>
          <p:nvPr/>
        </p:nvSpPr>
        <p:spPr bwMode="auto">
          <a:xfrm>
            <a:off x="1536686" y="1639491"/>
            <a:ext cx="232172" cy="232172"/>
          </a:xfrm>
          <a:prstGeom prst="rect">
            <a:avLst/>
          </a:pr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56" name="Rectangle 19"/>
          <p:cNvSpPr>
            <a:spLocks/>
          </p:cNvSpPr>
          <p:nvPr/>
        </p:nvSpPr>
        <p:spPr bwMode="auto">
          <a:xfrm>
            <a:off x="1884944" y="1639491"/>
            <a:ext cx="15566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Cooler than average</a:t>
            </a:r>
          </a:p>
        </p:txBody>
      </p:sp>
      <p:sp>
        <p:nvSpPr>
          <p:cNvPr id="57" name="Rectangle 20"/>
          <p:cNvSpPr>
            <a:spLocks/>
          </p:cNvSpPr>
          <p:nvPr/>
        </p:nvSpPr>
        <p:spPr bwMode="auto">
          <a:xfrm>
            <a:off x="1536686" y="1996679"/>
            <a:ext cx="232172" cy="23217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58" name="Rectangle 21"/>
          <p:cNvSpPr>
            <a:spLocks/>
          </p:cNvSpPr>
          <p:nvPr/>
        </p:nvSpPr>
        <p:spPr bwMode="auto">
          <a:xfrm>
            <a:off x="1884944" y="1996679"/>
            <a:ext cx="634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Average</a:t>
            </a:r>
          </a:p>
        </p:txBody>
      </p:sp>
      <p:sp>
        <p:nvSpPr>
          <p:cNvPr id="59" name="Rectangle 22"/>
          <p:cNvSpPr>
            <a:spLocks/>
          </p:cNvSpPr>
          <p:nvPr/>
        </p:nvSpPr>
        <p:spPr bwMode="auto">
          <a:xfrm>
            <a:off x="1536686" y="2353866"/>
            <a:ext cx="232172" cy="232172"/>
          </a:xfrm>
          <a:prstGeom prst="rect">
            <a:avLst/>
          </a:prstGeom>
          <a:gradFill rotWithShape="0">
            <a:gsLst>
              <a:gs pos="0">
                <a:srgbClr val="EE613B"/>
              </a:gs>
              <a:gs pos="100000">
                <a:srgbClr val="C61101"/>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60" name="Rectangle 23"/>
          <p:cNvSpPr>
            <a:spLocks/>
          </p:cNvSpPr>
          <p:nvPr/>
        </p:nvSpPr>
        <p:spPr bwMode="auto">
          <a:xfrm>
            <a:off x="1884944" y="2353866"/>
            <a:ext cx="1657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Warmer than average</a:t>
            </a:r>
          </a:p>
        </p:txBody>
      </p:sp>
      <p:sp>
        <p:nvSpPr>
          <p:cNvPr id="61" name="Rectangle 24"/>
          <p:cNvSpPr>
            <a:spLocks/>
          </p:cNvSpPr>
          <p:nvPr/>
        </p:nvSpPr>
        <p:spPr bwMode="auto">
          <a:xfrm>
            <a:off x="5787217" y="1639491"/>
            <a:ext cx="21480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Baseline (1951 - 1980) mean</a:t>
            </a:r>
          </a:p>
        </p:txBody>
      </p:sp>
      <p:sp>
        <p:nvSpPr>
          <p:cNvPr id="62" name="Line 25"/>
          <p:cNvSpPr>
            <a:spLocks noChangeShapeType="1"/>
          </p:cNvSpPr>
          <p:nvPr/>
        </p:nvSpPr>
        <p:spPr bwMode="auto">
          <a:xfrm>
            <a:off x="5296084" y="1746647"/>
            <a:ext cx="357188" cy="0"/>
          </a:xfrm>
          <a:prstGeom prst="line">
            <a:avLst/>
          </a:prstGeom>
          <a:noFill/>
          <a:ln w="63500">
            <a:solidFill>
              <a:srgbClr val="66950E"/>
            </a:solidFill>
            <a:miter lim="800000"/>
            <a:headEnd/>
            <a:tailEnd/>
          </a:ln>
          <a:effectLst>
            <a:outerShdw dist="38099" dir="5400000" algn="ctr" rotWithShape="0">
              <a:schemeClr val="bg2">
                <a:alpha val="79999"/>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nvGrpSpPr>
          <p:cNvPr id="63" name="Group 32"/>
          <p:cNvGrpSpPr>
            <a:grpSpLocks/>
          </p:cNvGrpSpPr>
          <p:nvPr/>
        </p:nvGrpSpPr>
        <p:grpSpPr bwMode="auto">
          <a:xfrm>
            <a:off x="2513371" y="2243361"/>
            <a:ext cx="5925964" cy="3205758"/>
            <a:chOff x="0" y="0"/>
            <a:chExt cx="5309" cy="2871"/>
          </a:xfrm>
        </p:grpSpPr>
        <p:grpSp>
          <p:nvGrpSpPr>
            <p:cNvPr id="64" name="Group 30"/>
            <p:cNvGrpSpPr>
              <a:grpSpLocks/>
            </p:cNvGrpSpPr>
            <p:nvPr/>
          </p:nvGrpSpPr>
          <p:grpSpPr bwMode="auto">
            <a:xfrm>
              <a:off x="0" y="0"/>
              <a:ext cx="5309" cy="2871"/>
              <a:chOff x="0" y="0"/>
              <a:chExt cx="5309" cy="2871"/>
            </a:xfrm>
          </p:grpSpPr>
          <p:sp>
            <p:nvSpPr>
              <p:cNvPr id="66" name="Freeform 27"/>
              <p:cNvSpPr>
                <a:spLocks/>
              </p:cNvSpPr>
              <p:nvPr/>
            </p:nvSpPr>
            <p:spPr bwMode="auto">
              <a:xfrm>
                <a:off x="0" y="882"/>
                <a:ext cx="1872" cy="19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0" y="21585"/>
                    </a:moveTo>
                    <a:lnTo>
                      <a:pt x="323" y="21276"/>
                    </a:lnTo>
                    <a:lnTo>
                      <a:pt x="1012" y="21532"/>
                    </a:lnTo>
                    <a:lnTo>
                      <a:pt x="1932" y="21532"/>
                    </a:lnTo>
                    <a:lnTo>
                      <a:pt x="2578" y="21096"/>
                    </a:lnTo>
                    <a:lnTo>
                      <a:pt x="3968" y="21232"/>
                    </a:lnTo>
                    <a:lnTo>
                      <a:pt x="4383" y="20929"/>
                    </a:lnTo>
                    <a:lnTo>
                      <a:pt x="5394" y="20931"/>
                    </a:lnTo>
                    <a:lnTo>
                      <a:pt x="5717" y="21018"/>
                    </a:lnTo>
                    <a:lnTo>
                      <a:pt x="6040" y="20757"/>
                    </a:lnTo>
                    <a:lnTo>
                      <a:pt x="6502" y="20844"/>
                    </a:lnTo>
                    <a:lnTo>
                      <a:pt x="6546" y="20455"/>
                    </a:lnTo>
                    <a:lnTo>
                      <a:pt x="7287" y="20368"/>
                    </a:lnTo>
                    <a:lnTo>
                      <a:pt x="7476" y="20105"/>
                    </a:lnTo>
                    <a:lnTo>
                      <a:pt x="8340" y="19453"/>
                    </a:lnTo>
                    <a:lnTo>
                      <a:pt x="8894" y="19453"/>
                    </a:lnTo>
                    <a:lnTo>
                      <a:pt x="9357" y="18716"/>
                    </a:lnTo>
                    <a:lnTo>
                      <a:pt x="9728" y="18674"/>
                    </a:lnTo>
                    <a:lnTo>
                      <a:pt x="9774" y="18979"/>
                    </a:lnTo>
                    <a:lnTo>
                      <a:pt x="10094" y="18762"/>
                    </a:lnTo>
                    <a:lnTo>
                      <a:pt x="10926" y="18591"/>
                    </a:lnTo>
                    <a:lnTo>
                      <a:pt x="11070" y="17718"/>
                    </a:lnTo>
                    <a:lnTo>
                      <a:pt x="11672" y="17408"/>
                    </a:lnTo>
                    <a:lnTo>
                      <a:pt x="11672" y="16886"/>
                    </a:lnTo>
                    <a:lnTo>
                      <a:pt x="12087" y="16537"/>
                    </a:lnTo>
                    <a:lnTo>
                      <a:pt x="12829" y="17103"/>
                    </a:lnTo>
                    <a:lnTo>
                      <a:pt x="12969" y="16494"/>
                    </a:lnTo>
                    <a:lnTo>
                      <a:pt x="13338" y="16145"/>
                    </a:lnTo>
                    <a:lnTo>
                      <a:pt x="13477" y="14795"/>
                    </a:lnTo>
                    <a:lnTo>
                      <a:pt x="13661" y="13532"/>
                    </a:lnTo>
                    <a:lnTo>
                      <a:pt x="14034" y="13445"/>
                    </a:lnTo>
                    <a:lnTo>
                      <a:pt x="14133" y="14013"/>
                    </a:lnTo>
                    <a:lnTo>
                      <a:pt x="14318" y="13970"/>
                    </a:lnTo>
                    <a:lnTo>
                      <a:pt x="14549" y="14536"/>
                    </a:lnTo>
                    <a:lnTo>
                      <a:pt x="14779" y="14104"/>
                    </a:lnTo>
                    <a:lnTo>
                      <a:pt x="14964" y="13015"/>
                    </a:lnTo>
                    <a:lnTo>
                      <a:pt x="15056" y="12491"/>
                    </a:lnTo>
                    <a:lnTo>
                      <a:pt x="15656" y="12447"/>
                    </a:lnTo>
                    <a:lnTo>
                      <a:pt x="16621" y="10447"/>
                    </a:lnTo>
                    <a:lnTo>
                      <a:pt x="16944" y="10317"/>
                    </a:lnTo>
                    <a:lnTo>
                      <a:pt x="17496" y="9228"/>
                    </a:lnTo>
                    <a:lnTo>
                      <a:pt x="17590" y="6968"/>
                    </a:lnTo>
                    <a:lnTo>
                      <a:pt x="17726" y="6487"/>
                    </a:lnTo>
                    <a:lnTo>
                      <a:pt x="17910" y="5968"/>
                    </a:lnTo>
                    <a:lnTo>
                      <a:pt x="18145" y="6529"/>
                    </a:lnTo>
                    <a:lnTo>
                      <a:pt x="18418" y="6880"/>
                    </a:lnTo>
                    <a:lnTo>
                      <a:pt x="18987" y="5562"/>
                    </a:lnTo>
                    <a:lnTo>
                      <a:pt x="19172" y="5910"/>
                    </a:lnTo>
                    <a:lnTo>
                      <a:pt x="19466" y="4778"/>
                    </a:lnTo>
                    <a:lnTo>
                      <a:pt x="20020" y="3471"/>
                    </a:lnTo>
                    <a:lnTo>
                      <a:pt x="20481" y="4342"/>
                    </a:lnTo>
                    <a:lnTo>
                      <a:pt x="21139" y="871"/>
                    </a:lnTo>
                    <a:lnTo>
                      <a:pt x="21600" y="0"/>
                    </a:lnTo>
                    <a:lnTo>
                      <a:pt x="21596" y="701"/>
                    </a:lnTo>
                    <a:lnTo>
                      <a:pt x="21547" y="21600"/>
                    </a:lnTo>
                    <a:lnTo>
                      <a:pt x="0" y="21585"/>
                    </a:lnTo>
                    <a:close/>
                    <a:moveTo>
                      <a:pt x="0" y="21585"/>
                    </a:moveTo>
                  </a:path>
                </a:pathLst>
              </a:cu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67" name="Freeform 28"/>
              <p:cNvSpPr>
                <a:spLocks/>
              </p:cNvSpPr>
              <p:nvPr/>
            </p:nvSpPr>
            <p:spPr bwMode="auto">
              <a:xfrm>
                <a:off x="1867" y="0"/>
                <a:ext cx="566" cy="28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21600" y="21597"/>
                    </a:moveTo>
                    <a:lnTo>
                      <a:pt x="21138" y="1630"/>
                    </a:lnTo>
                    <a:lnTo>
                      <a:pt x="20992" y="0"/>
                    </a:lnTo>
                    <a:lnTo>
                      <a:pt x="19924" y="1"/>
                    </a:lnTo>
                    <a:lnTo>
                      <a:pt x="19162" y="936"/>
                    </a:lnTo>
                    <a:lnTo>
                      <a:pt x="17027" y="1027"/>
                    </a:lnTo>
                    <a:lnTo>
                      <a:pt x="16886" y="1720"/>
                    </a:lnTo>
                    <a:lnTo>
                      <a:pt x="16287" y="1690"/>
                    </a:lnTo>
                    <a:lnTo>
                      <a:pt x="16294" y="2715"/>
                    </a:lnTo>
                    <a:lnTo>
                      <a:pt x="15531" y="2683"/>
                    </a:lnTo>
                    <a:lnTo>
                      <a:pt x="15520" y="1688"/>
                    </a:lnTo>
                    <a:lnTo>
                      <a:pt x="15069" y="1479"/>
                    </a:lnTo>
                    <a:lnTo>
                      <a:pt x="14307" y="725"/>
                    </a:lnTo>
                    <a:lnTo>
                      <a:pt x="12934" y="1449"/>
                    </a:lnTo>
                    <a:lnTo>
                      <a:pt x="11867" y="872"/>
                    </a:lnTo>
                    <a:lnTo>
                      <a:pt x="10952" y="1777"/>
                    </a:lnTo>
                    <a:lnTo>
                      <a:pt x="9575" y="4522"/>
                    </a:lnTo>
                    <a:lnTo>
                      <a:pt x="8507" y="4583"/>
                    </a:lnTo>
                    <a:lnTo>
                      <a:pt x="7592" y="3919"/>
                    </a:lnTo>
                    <a:lnTo>
                      <a:pt x="6525" y="3979"/>
                    </a:lnTo>
                    <a:lnTo>
                      <a:pt x="5922" y="4372"/>
                    </a:lnTo>
                    <a:lnTo>
                      <a:pt x="4238" y="4462"/>
                    </a:lnTo>
                    <a:lnTo>
                      <a:pt x="3495" y="4976"/>
                    </a:lnTo>
                    <a:lnTo>
                      <a:pt x="3037" y="5187"/>
                    </a:lnTo>
                    <a:lnTo>
                      <a:pt x="2580" y="5730"/>
                    </a:lnTo>
                    <a:lnTo>
                      <a:pt x="2427" y="6455"/>
                    </a:lnTo>
                    <a:lnTo>
                      <a:pt x="0" y="6725"/>
                    </a:lnTo>
                    <a:lnTo>
                      <a:pt x="152" y="21600"/>
                    </a:lnTo>
                    <a:lnTo>
                      <a:pt x="21600" y="21597"/>
                    </a:lnTo>
                    <a:close/>
                    <a:moveTo>
                      <a:pt x="21600" y="21597"/>
                    </a:moveTo>
                  </a:path>
                </a:pathLst>
              </a:custGeom>
              <a:solidFill>
                <a:srgbClr val="FFFFFF"/>
              </a:soli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68" name="Freeform 29"/>
              <p:cNvSpPr>
                <a:spLocks/>
              </p:cNvSpPr>
              <p:nvPr/>
            </p:nvSpPr>
            <p:spPr bwMode="auto">
              <a:xfrm>
                <a:off x="2424" y="84"/>
                <a:ext cx="2885" cy="27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21600" y="21600"/>
                    </a:moveTo>
                    <a:lnTo>
                      <a:pt x="21390" y="21290"/>
                    </a:lnTo>
                    <a:lnTo>
                      <a:pt x="21121" y="21412"/>
                    </a:lnTo>
                    <a:lnTo>
                      <a:pt x="20911" y="21288"/>
                    </a:lnTo>
                    <a:lnTo>
                      <a:pt x="20689" y="21288"/>
                    </a:lnTo>
                    <a:lnTo>
                      <a:pt x="20612" y="21441"/>
                    </a:lnTo>
                    <a:lnTo>
                      <a:pt x="20401" y="21255"/>
                    </a:lnTo>
                    <a:lnTo>
                      <a:pt x="20126" y="21256"/>
                    </a:lnTo>
                    <a:lnTo>
                      <a:pt x="19804" y="21410"/>
                    </a:lnTo>
                    <a:lnTo>
                      <a:pt x="19587" y="21502"/>
                    </a:lnTo>
                    <a:lnTo>
                      <a:pt x="19527" y="21350"/>
                    </a:lnTo>
                    <a:lnTo>
                      <a:pt x="19287" y="21381"/>
                    </a:lnTo>
                    <a:lnTo>
                      <a:pt x="19077" y="21223"/>
                    </a:lnTo>
                    <a:lnTo>
                      <a:pt x="18448" y="21287"/>
                    </a:lnTo>
                    <a:lnTo>
                      <a:pt x="18030" y="20951"/>
                    </a:lnTo>
                    <a:lnTo>
                      <a:pt x="17429" y="21076"/>
                    </a:lnTo>
                    <a:lnTo>
                      <a:pt x="17249" y="21200"/>
                    </a:lnTo>
                    <a:lnTo>
                      <a:pt x="17159" y="20952"/>
                    </a:lnTo>
                    <a:lnTo>
                      <a:pt x="16950" y="21076"/>
                    </a:lnTo>
                    <a:lnTo>
                      <a:pt x="16680" y="21200"/>
                    </a:lnTo>
                    <a:lnTo>
                      <a:pt x="15991" y="20890"/>
                    </a:lnTo>
                    <a:lnTo>
                      <a:pt x="15692" y="20796"/>
                    </a:lnTo>
                    <a:lnTo>
                      <a:pt x="15185" y="20669"/>
                    </a:lnTo>
                    <a:lnTo>
                      <a:pt x="14855" y="20422"/>
                    </a:lnTo>
                    <a:lnTo>
                      <a:pt x="14706" y="20576"/>
                    </a:lnTo>
                    <a:lnTo>
                      <a:pt x="14586" y="20294"/>
                    </a:lnTo>
                    <a:lnTo>
                      <a:pt x="14376" y="20168"/>
                    </a:lnTo>
                    <a:lnTo>
                      <a:pt x="14139" y="20699"/>
                    </a:lnTo>
                    <a:lnTo>
                      <a:pt x="13930" y="20384"/>
                    </a:lnTo>
                    <a:lnTo>
                      <a:pt x="13748" y="20075"/>
                    </a:lnTo>
                    <a:lnTo>
                      <a:pt x="13479" y="19795"/>
                    </a:lnTo>
                    <a:lnTo>
                      <a:pt x="13269" y="19918"/>
                    </a:lnTo>
                    <a:lnTo>
                      <a:pt x="13212" y="20072"/>
                    </a:lnTo>
                    <a:lnTo>
                      <a:pt x="12852" y="20042"/>
                    </a:lnTo>
                    <a:lnTo>
                      <a:pt x="12613" y="19515"/>
                    </a:lnTo>
                    <a:lnTo>
                      <a:pt x="12403" y="19174"/>
                    </a:lnTo>
                    <a:lnTo>
                      <a:pt x="11984" y="19112"/>
                    </a:lnTo>
                    <a:lnTo>
                      <a:pt x="11740" y="18959"/>
                    </a:lnTo>
                    <a:lnTo>
                      <a:pt x="11740" y="18495"/>
                    </a:lnTo>
                    <a:lnTo>
                      <a:pt x="11559" y="18278"/>
                    </a:lnTo>
                    <a:lnTo>
                      <a:pt x="11350" y="18433"/>
                    </a:lnTo>
                    <a:lnTo>
                      <a:pt x="11170" y="18340"/>
                    </a:lnTo>
                    <a:lnTo>
                      <a:pt x="10989" y="18495"/>
                    </a:lnTo>
                    <a:lnTo>
                      <a:pt x="10839" y="18711"/>
                    </a:lnTo>
                    <a:lnTo>
                      <a:pt x="10447" y="18649"/>
                    </a:lnTo>
                    <a:lnTo>
                      <a:pt x="10268" y="18123"/>
                    </a:lnTo>
                    <a:lnTo>
                      <a:pt x="10178" y="17534"/>
                    </a:lnTo>
                    <a:lnTo>
                      <a:pt x="10058" y="16821"/>
                    </a:lnTo>
                    <a:lnTo>
                      <a:pt x="9788" y="16821"/>
                    </a:lnTo>
                    <a:lnTo>
                      <a:pt x="9609" y="17813"/>
                    </a:lnTo>
                    <a:lnTo>
                      <a:pt x="9416" y="17912"/>
                    </a:lnTo>
                    <a:lnTo>
                      <a:pt x="9325" y="17077"/>
                    </a:lnTo>
                    <a:lnTo>
                      <a:pt x="8486" y="15897"/>
                    </a:lnTo>
                    <a:lnTo>
                      <a:pt x="8038" y="16300"/>
                    </a:lnTo>
                    <a:lnTo>
                      <a:pt x="7707" y="15680"/>
                    </a:lnTo>
                    <a:lnTo>
                      <a:pt x="7618" y="14874"/>
                    </a:lnTo>
                    <a:lnTo>
                      <a:pt x="7165" y="14719"/>
                    </a:lnTo>
                    <a:lnTo>
                      <a:pt x="7111" y="14317"/>
                    </a:lnTo>
                    <a:lnTo>
                      <a:pt x="6931" y="14007"/>
                    </a:lnTo>
                    <a:lnTo>
                      <a:pt x="6574" y="13881"/>
                    </a:lnTo>
                    <a:lnTo>
                      <a:pt x="6364" y="13726"/>
                    </a:lnTo>
                    <a:lnTo>
                      <a:pt x="6243" y="12390"/>
                    </a:lnTo>
                    <a:lnTo>
                      <a:pt x="6064" y="11646"/>
                    </a:lnTo>
                    <a:lnTo>
                      <a:pt x="5914" y="11181"/>
                    </a:lnTo>
                    <a:lnTo>
                      <a:pt x="5676" y="11987"/>
                    </a:lnTo>
                    <a:lnTo>
                      <a:pt x="5498" y="11768"/>
                    </a:lnTo>
                    <a:lnTo>
                      <a:pt x="5408" y="10590"/>
                    </a:lnTo>
                    <a:lnTo>
                      <a:pt x="5049" y="10435"/>
                    </a:lnTo>
                    <a:lnTo>
                      <a:pt x="4897" y="10125"/>
                    </a:lnTo>
                    <a:lnTo>
                      <a:pt x="4848" y="9355"/>
                    </a:lnTo>
                    <a:lnTo>
                      <a:pt x="4788" y="8363"/>
                    </a:lnTo>
                    <a:lnTo>
                      <a:pt x="4578" y="8363"/>
                    </a:lnTo>
                    <a:lnTo>
                      <a:pt x="4517" y="9511"/>
                    </a:lnTo>
                    <a:lnTo>
                      <a:pt x="4367" y="9107"/>
                    </a:lnTo>
                    <a:lnTo>
                      <a:pt x="4340" y="8207"/>
                    </a:lnTo>
                    <a:lnTo>
                      <a:pt x="4070" y="8207"/>
                    </a:lnTo>
                    <a:lnTo>
                      <a:pt x="3980" y="8856"/>
                    </a:lnTo>
                    <a:lnTo>
                      <a:pt x="3833" y="9694"/>
                    </a:lnTo>
                    <a:lnTo>
                      <a:pt x="3652" y="8053"/>
                    </a:lnTo>
                    <a:lnTo>
                      <a:pt x="3475" y="7376"/>
                    </a:lnTo>
                    <a:lnTo>
                      <a:pt x="3324" y="7002"/>
                    </a:lnTo>
                    <a:lnTo>
                      <a:pt x="3146" y="5920"/>
                    </a:lnTo>
                    <a:lnTo>
                      <a:pt x="2757" y="5889"/>
                    </a:lnTo>
                    <a:lnTo>
                      <a:pt x="2697" y="4930"/>
                    </a:lnTo>
                    <a:lnTo>
                      <a:pt x="2517" y="4589"/>
                    </a:lnTo>
                    <a:lnTo>
                      <a:pt x="2421" y="4117"/>
                    </a:lnTo>
                    <a:lnTo>
                      <a:pt x="2338" y="3504"/>
                    </a:lnTo>
                    <a:lnTo>
                      <a:pt x="2069" y="3254"/>
                    </a:lnTo>
                    <a:lnTo>
                      <a:pt x="1770" y="3378"/>
                    </a:lnTo>
                    <a:lnTo>
                      <a:pt x="1560" y="3625"/>
                    </a:lnTo>
                    <a:lnTo>
                      <a:pt x="1380" y="3132"/>
                    </a:lnTo>
                    <a:lnTo>
                      <a:pt x="1290" y="3070"/>
                    </a:lnTo>
                    <a:lnTo>
                      <a:pt x="1203" y="2419"/>
                    </a:lnTo>
                    <a:lnTo>
                      <a:pt x="1170" y="1924"/>
                    </a:lnTo>
                    <a:lnTo>
                      <a:pt x="1016" y="1953"/>
                    </a:lnTo>
                    <a:lnTo>
                      <a:pt x="982" y="3285"/>
                    </a:lnTo>
                    <a:lnTo>
                      <a:pt x="865" y="2697"/>
                    </a:lnTo>
                    <a:lnTo>
                      <a:pt x="744" y="2449"/>
                    </a:lnTo>
                    <a:lnTo>
                      <a:pt x="684" y="1856"/>
                    </a:lnTo>
                    <a:lnTo>
                      <a:pt x="624" y="1018"/>
                    </a:lnTo>
                    <a:lnTo>
                      <a:pt x="427" y="34"/>
                    </a:lnTo>
                    <a:lnTo>
                      <a:pt x="277" y="0"/>
                    </a:lnTo>
                    <a:lnTo>
                      <a:pt x="0" y="1012"/>
                    </a:lnTo>
                    <a:lnTo>
                      <a:pt x="87" y="21540"/>
                    </a:lnTo>
                    <a:lnTo>
                      <a:pt x="21600" y="21600"/>
                    </a:lnTo>
                    <a:close/>
                    <a:moveTo>
                      <a:pt x="21600" y="21600"/>
                    </a:moveTo>
                  </a:path>
                </a:pathLst>
              </a:custGeom>
              <a:gradFill rotWithShape="0">
                <a:gsLst>
                  <a:gs pos="0">
                    <a:srgbClr val="EE613B"/>
                  </a:gs>
                  <a:gs pos="100000">
                    <a:srgbClr val="C61101"/>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38100" tIns="38100" rIns="38100" bIns="3810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300">
                    <a:solidFill>
                      <a:srgbClr val="FFC000"/>
                    </a:solidFill>
                    <a:latin typeface="Arial" pitchFamily="34" charset="0"/>
                    <a:cs typeface="Arial" pitchFamily="34" charset="0"/>
                    <a:sym typeface="Arial" pitchFamily="34" charset="0"/>
                  </a:rPr>
                  <a:t> </a:t>
                </a:r>
              </a:p>
            </p:txBody>
          </p:sp>
        </p:grpSp>
        <p:sp>
          <p:nvSpPr>
            <p:cNvPr id="65" name="Freeform 31"/>
            <p:cNvSpPr>
              <a:spLocks/>
            </p:cNvSpPr>
            <p:nvPr/>
          </p:nvSpPr>
          <p:spPr bwMode="auto">
            <a:xfrm>
              <a:off x="4072" y="2558"/>
              <a:ext cx="1237" cy="3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a:moveTo>
                    <a:pt x="1" y="21273"/>
                  </a:moveTo>
                  <a:lnTo>
                    <a:pt x="21600" y="21600"/>
                  </a:lnTo>
                  <a:lnTo>
                    <a:pt x="21111" y="18841"/>
                  </a:lnTo>
                  <a:lnTo>
                    <a:pt x="20482" y="19925"/>
                  </a:lnTo>
                  <a:lnTo>
                    <a:pt x="19993" y="18821"/>
                  </a:lnTo>
                  <a:lnTo>
                    <a:pt x="19473" y="18827"/>
                  </a:lnTo>
                  <a:lnTo>
                    <a:pt x="19294" y="20181"/>
                  </a:lnTo>
                  <a:lnTo>
                    <a:pt x="18802" y="18525"/>
                  </a:lnTo>
                  <a:lnTo>
                    <a:pt x="18161" y="18542"/>
                  </a:lnTo>
                  <a:lnTo>
                    <a:pt x="17409" y="19905"/>
                  </a:lnTo>
                  <a:lnTo>
                    <a:pt x="16904" y="20729"/>
                  </a:lnTo>
                  <a:lnTo>
                    <a:pt x="16764" y="19370"/>
                  </a:lnTo>
                  <a:lnTo>
                    <a:pt x="16202" y="19646"/>
                  </a:lnTo>
                  <a:lnTo>
                    <a:pt x="15713" y="18243"/>
                  </a:lnTo>
                  <a:lnTo>
                    <a:pt x="14245" y="18815"/>
                  </a:lnTo>
                  <a:lnTo>
                    <a:pt x="13270" y="15820"/>
                  </a:lnTo>
                  <a:lnTo>
                    <a:pt x="11867" y="16935"/>
                  </a:lnTo>
                  <a:lnTo>
                    <a:pt x="11448" y="18039"/>
                  </a:lnTo>
                  <a:lnTo>
                    <a:pt x="11238" y="15832"/>
                  </a:lnTo>
                  <a:lnTo>
                    <a:pt x="10749" y="16935"/>
                  </a:lnTo>
                  <a:lnTo>
                    <a:pt x="10120" y="18039"/>
                  </a:lnTo>
                  <a:lnTo>
                    <a:pt x="8512" y="15280"/>
                  </a:lnTo>
                  <a:lnTo>
                    <a:pt x="7814" y="14440"/>
                  </a:lnTo>
                  <a:lnTo>
                    <a:pt x="6631" y="13316"/>
                  </a:lnTo>
                  <a:lnTo>
                    <a:pt x="5862" y="11109"/>
                  </a:lnTo>
                  <a:lnTo>
                    <a:pt x="5513" y="12488"/>
                  </a:lnTo>
                  <a:lnTo>
                    <a:pt x="5233" y="9974"/>
                  </a:lnTo>
                  <a:lnTo>
                    <a:pt x="4744" y="8850"/>
                  </a:lnTo>
                  <a:lnTo>
                    <a:pt x="4190" y="13576"/>
                  </a:lnTo>
                  <a:lnTo>
                    <a:pt x="3704" y="10773"/>
                  </a:lnTo>
                  <a:lnTo>
                    <a:pt x="3279" y="8025"/>
                  </a:lnTo>
                  <a:lnTo>
                    <a:pt x="2650" y="5530"/>
                  </a:lnTo>
                  <a:lnTo>
                    <a:pt x="2161" y="6622"/>
                  </a:lnTo>
                  <a:lnTo>
                    <a:pt x="2027" y="8002"/>
                  </a:lnTo>
                  <a:lnTo>
                    <a:pt x="1188" y="7726"/>
                  </a:lnTo>
                  <a:lnTo>
                    <a:pt x="629" y="3035"/>
                  </a:lnTo>
                  <a:lnTo>
                    <a:pt x="227" y="561"/>
                  </a:lnTo>
                  <a:lnTo>
                    <a:pt x="0" y="0"/>
                  </a:lnTo>
                  <a:lnTo>
                    <a:pt x="1" y="21273"/>
                  </a:lnTo>
                  <a:close/>
                  <a:moveTo>
                    <a:pt x="1" y="21273"/>
                  </a:moveTo>
                </a:path>
              </a:pathLst>
            </a:cu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grpSp>
      <p:sp>
        <p:nvSpPr>
          <p:cNvPr id="69" name="Rectangle 33"/>
          <p:cNvSpPr>
            <a:spLocks/>
          </p:cNvSpPr>
          <p:nvPr/>
        </p:nvSpPr>
        <p:spPr bwMode="auto">
          <a:xfrm>
            <a:off x="1536686" y="2702124"/>
            <a:ext cx="232172" cy="232172"/>
          </a:xfrm>
          <a:prstGeom prst="rect">
            <a:avLst/>
          </a:pr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70" name="Rectangle 34"/>
          <p:cNvSpPr>
            <a:spLocks/>
          </p:cNvSpPr>
          <p:nvPr/>
        </p:nvSpPr>
        <p:spPr bwMode="auto">
          <a:xfrm>
            <a:off x="1884944" y="2702124"/>
            <a:ext cx="10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Extremely hot</a:t>
            </a:r>
          </a:p>
        </p:txBody>
      </p:sp>
      <p:grpSp>
        <p:nvGrpSpPr>
          <p:cNvPr id="71" name="Group 41"/>
          <p:cNvGrpSpPr>
            <a:grpSpLocks/>
          </p:cNvGrpSpPr>
          <p:nvPr/>
        </p:nvGrpSpPr>
        <p:grpSpPr bwMode="auto">
          <a:xfrm>
            <a:off x="1036624" y="1371600"/>
            <a:ext cx="232172" cy="4137794"/>
            <a:chOff x="32" y="0"/>
            <a:chExt cx="208" cy="3707"/>
          </a:xfrm>
        </p:grpSpPr>
        <p:sp>
          <p:nvSpPr>
            <p:cNvPr id="72" name="Rectangle 71"/>
            <p:cNvSpPr>
              <a:spLocks/>
            </p:cNvSpPr>
            <p:nvPr/>
          </p:nvSpPr>
          <p:spPr bwMode="auto">
            <a:xfrm>
              <a:off x="32" y="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0.5</a:t>
              </a:r>
            </a:p>
          </p:txBody>
        </p:sp>
        <p:sp>
          <p:nvSpPr>
            <p:cNvPr id="73" name="Rectangle 72"/>
            <p:cNvSpPr>
              <a:spLocks/>
            </p:cNvSpPr>
            <p:nvPr/>
          </p:nvSpPr>
          <p:spPr bwMode="auto">
            <a:xfrm>
              <a:off x="32" y="69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0.4</a:t>
              </a:r>
            </a:p>
          </p:txBody>
        </p:sp>
        <p:sp>
          <p:nvSpPr>
            <p:cNvPr id="74" name="Rectangle 73"/>
            <p:cNvSpPr>
              <a:spLocks/>
            </p:cNvSpPr>
            <p:nvPr/>
          </p:nvSpPr>
          <p:spPr bwMode="auto">
            <a:xfrm>
              <a:off x="32" y="141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0.3</a:t>
              </a:r>
            </a:p>
          </p:txBody>
        </p:sp>
        <p:sp>
          <p:nvSpPr>
            <p:cNvPr id="75" name="Rectangle 74"/>
            <p:cNvSpPr>
              <a:spLocks/>
            </p:cNvSpPr>
            <p:nvPr/>
          </p:nvSpPr>
          <p:spPr bwMode="auto">
            <a:xfrm>
              <a:off x="32" y="212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0.2</a:t>
              </a:r>
            </a:p>
          </p:txBody>
        </p:sp>
        <p:sp>
          <p:nvSpPr>
            <p:cNvPr id="76" name="Rectangle 75"/>
            <p:cNvSpPr>
              <a:spLocks/>
            </p:cNvSpPr>
            <p:nvPr/>
          </p:nvSpPr>
          <p:spPr bwMode="auto">
            <a:xfrm>
              <a:off x="32" y="2824"/>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0.1</a:t>
              </a:r>
            </a:p>
          </p:txBody>
        </p:sp>
        <p:sp>
          <p:nvSpPr>
            <p:cNvPr id="77" name="Rectangle 76"/>
            <p:cNvSpPr>
              <a:spLocks/>
            </p:cNvSpPr>
            <p:nvPr/>
          </p:nvSpPr>
          <p:spPr bwMode="auto">
            <a:xfrm>
              <a:off x="157" y="3528"/>
              <a:ext cx="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a:t>
              </a:r>
            </a:p>
          </p:txBody>
        </p:sp>
      </p:grpSp>
      <p:sp>
        <p:nvSpPr>
          <p:cNvPr id="78" name="Freeform 17"/>
          <p:cNvSpPr>
            <a:spLocks/>
          </p:cNvSpPr>
          <p:nvPr/>
        </p:nvSpPr>
        <p:spPr bwMode="auto">
          <a:xfrm>
            <a:off x="1402741" y="2245594"/>
            <a:ext cx="7045523" cy="3189014"/>
          </a:xfrm>
          <a:custGeom>
            <a:avLst/>
            <a:gdLst>
              <a:gd name="T0" fmla="*/ 0 w 21600"/>
              <a:gd name="T1" fmla="*/ 2147483647 h 21344"/>
              <a:gd name="T2" fmla="*/ 2147483647 w 21600"/>
              <a:gd name="T3" fmla="*/ 2147483647 h 21344"/>
              <a:gd name="T4" fmla="*/ 2147483647 w 21600"/>
              <a:gd name="T5" fmla="*/ 2147483647 h 21344"/>
              <a:gd name="T6" fmla="*/ 2147483647 w 21600"/>
              <a:gd name="T7" fmla="*/ 2147483647 h 21344"/>
              <a:gd name="T8" fmla="*/ 2147483647 w 21600"/>
              <a:gd name="T9" fmla="*/ 2147483647 h 21344"/>
              <a:gd name="T10" fmla="*/ 2147483647 w 21600"/>
              <a:gd name="T11" fmla="*/ 2147483647 h 21344"/>
              <a:gd name="T12" fmla="*/ 2147483647 w 21600"/>
              <a:gd name="T13" fmla="*/ 2147483647 h 2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344">
                <a:moveTo>
                  <a:pt x="0" y="21344"/>
                </a:moveTo>
                <a:lnTo>
                  <a:pt x="3471" y="21298"/>
                </a:lnTo>
                <a:cubicBezTo>
                  <a:pt x="3471" y="21298"/>
                  <a:pt x="4393" y="21386"/>
                  <a:pt x="5497" y="20282"/>
                </a:cubicBezTo>
                <a:cubicBezTo>
                  <a:pt x="8131" y="17649"/>
                  <a:pt x="9119" y="103"/>
                  <a:pt x="10814" y="1"/>
                </a:cubicBezTo>
                <a:cubicBezTo>
                  <a:pt x="12508" y="-102"/>
                  <a:pt x="13655" y="17891"/>
                  <a:pt x="16043" y="20208"/>
                </a:cubicBezTo>
                <a:cubicBezTo>
                  <a:pt x="17372" y="21498"/>
                  <a:pt x="18307" y="21239"/>
                  <a:pt x="18307" y="21239"/>
                </a:cubicBezTo>
                <a:lnTo>
                  <a:pt x="21600" y="21284"/>
                </a:lnTo>
              </a:path>
            </a:pathLst>
          </a:custGeom>
          <a:noFill/>
          <a:ln w="63500" cap="flat">
            <a:solidFill>
              <a:srgbClr val="66950E"/>
            </a:solidFill>
            <a:prstDash val="solid"/>
            <a:miter lim="800000"/>
            <a:headEnd type="none" w="med" len="med"/>
            <a:tailEnd type="none" w="med" len="med"/>
          </a:ln>
          <a:effectLst>
            <a:outerShdw dist="38099" dir="54000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813216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Summer Temperatures </a:t>
            </a:r>
          </a:p>
          <a:p>
            <a:r>
              <a:rPr lang="en-US" sz="3200" b="1" dirty="0" smtClean="0">
                <a:solidFill>
                  <a:srgbClr val="FFC000"/>
                </a:solidFill>
              </a:rPr>
              <a:t>1991–2001</a:t>
            </a:r>
            <a:endParaRPr lang="en-US" sz="3200" b="1" dirty="0">
              <a:solidFill>
                <a:srgbClr val="FFC000"/>
              </a:solidFill>
            </a:endParaRPr>
          </a:p>
        </p:txBody>
      </p:sp>
      <p:sp>
        <p:nvSpPr>
          <p:cNvPr id="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Source: NASA/GISS; Hansen, et al., “Perceptions of Climate Change,” Proc. Natl. Acad. Sci. USA 10.1073, August 2012</a:t>
            </a:r>
          </a:p>
        </p:txBody>
      </p:sp>
      <p:graphicFrame>
        <p:nvGraphicFramePr>
          <p:cNvPr id="79" name="Object 78"/>
          <p:cNvGraphicFramePr>
            <a:graphicFrameLocks/>
          </p:cNvGraphicFramePr>
          <p:nvPr>
            <p:extLst>
              <p:ext uri="{D42A27DB-BD31-4B8C-83A1-F6EECF244321}">
                <p14:modId xmlns:p14="http://schemas.microsoft.com/office/powerpoint/2010/main" val="414715661"/>
              </p:ext>
            </p:extLst>
          </p:nvPr>
        </p:nvGraphicFramePr>
        <p:xfrm>
          <a:off x="1393811" y="1487686"/>
          <a:ext cx="7036594" cy="3946922"/>
        </p:xfrm>
        <a:graphic>
          <a:graphicData uri="http://schemas.openxmlformats.org/presentationml/2006/ole">
            <mc:AlternateContent xmlns:mc="http://schemas.openxmlformats.org/markup-compatibility/2006">
              <mc:Choice xmlns:v="urn:schemas-microsoft-com:vml" Requires="v">
                <p:oleObj spid="_x0000_s3110" name="Chart" r:id="rId4" imgW="14059922" imgH="7887284" progId="MSGraph.Chart.8">
                  <p:embed/>
                </p:oleObj>
              </mc:Choice>
              <mc:Fallback>
                <p:oleObj name="Chart" r:id="rId4" imgW="14059922" imgH="7887284"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811" y="1487686"/>
                        <a:ext cx="7036594" cy="3946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0" name="Rectangle 3"/>
          <p:cNvSpPr txBox="1">
            <a:spLocks noChangeArrowheads="1"/>
          </p:cNvSpPr>
          <p:nvPr/>
        </p:nvSpPr>
        <p:spPr>
          <a:xfrm>
            <a:off x="1423842" y="1736527"/>
            <a:ext cx="6969478" cy="3589338"/>
          </a:xfrm>
          <a:prstGeom prst="rect">
            <a:avLst/>
          </a:prstGeom>
        </p:spPr>
        <p:txBody>
          <a:bodyPr/>
          <a:lstStyle>
            <a:lvl1pPr marL="342900" indent="-342900" algn="l" defTabSz="914400" rtl="0" eaLnBrk="1" latinLnBrk="0" hangingPunct="1">
              <a:spcBef>
                <a:spcPct val="20000"/>
              </a:spcBef>
              <a:buClr>
                <a:srgbClr val="00B0F0"/>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mtClean="0"/>
              <a:t>			</a:t>
            </a:r>
            <a:endParaRPr lang="en-US" altLang="en-US" dirty="0"/>
          </a:p>
        </p:txBody>
      </p:sp>
      <p:sp>
        <p:nvSpPr>
          <p:cNvPr id="81" name="Rectangle 80"/>
          <p:cNvSpPr>
            <a:spLocks/>
          </p:cNvSpPr>
          <p:nvPr/>
        </p:nvSpPr>
        <p:spPr bwMode="auto">
          <a:xfrm rot="16200000">
            <a:off x="-223606" y="3343938"/>
            <a:ext cx="1942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a:solidFill>
                  <a:srgbClr val="FFC000"/>
                </a:solidFill>
                <a:latin typeface="+mn-lt"/>
              </a:rPr>
              <a:t>Frequency of Occurrence</a:t>
            </a:r>
          </a:p>
        </p:txBody>
      </p:sp>
      <p:sp>
        <p:nvSpPr>
          <p:cNvPr id="82" name="Rectangle 81"/>
          <p:cNvSpPr>
            <a:spLocks/>
          </p:cNvSpPr>
          <p:nvPr/>
        </p:nvSpPr>
        <p:spPr bwMode="auto">
          <a:xfrm>
            <a:off x="4067389" y="5886674"/>
            <a:ext cx="16347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a:solidFill>
                  <a:srgbClr val="FFC000"/>
                </a:solidFill>
                <a:latin typeface="+mn-lt"/>
              </a:rPr>
              <a:t>Deviation from Mean</a:t>
            </a:r>
          </a:p>
        </p:txBody>
      </p:sp>
      <p:sp>
        <p:nvSpPr>
          <p:cNvPr id="83" name="Rectangle 82"/>
          <p:cNvSpPr>
            <a:spLocks/>
          </p:cNvSpPr>
          <p:nvPr/>
        </p:nvSpPr>
        <p:spPr bwMode="auto">
          <a:xfrm>
            <a:off x="4869570"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0</a:t>
            </a:r>
          </a:p>
        </p:txBody>
      </p:sp>
      <p:sp>
        <p:nvSpPr>
          <p:cNvPr id="84" name="Rectangle 83"/>
          <p:cNvSpPr>
            <a:spLocks/>
          </p:cNvSpPr>
          <p:nvPr/>
        </p:nvSpPr>
        <p:spPr bwMode="auto">
          <a:xfrm>
            <a:off x="557501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85" name="Rectangle 84"/>
          <p:cNvSpPr>
            <a:spLocks/>
          </p:cNvSpPr>
          <p:nvPr/>
        </p:nvSpPr>
        <p:spPr bwMode="auto">
          <a:xfrm>
            <a:off x="6280461"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86" name="Rectangle 85"/>
          <p:cNvSpPr>
            <a:spLocks/>
          </p:cNvSpPr>
          <p:nvPr/>
        </p:nvSpPr>
        <p:spPr bwMode="auto">
          <a:xfrm>
            <a:off x="698590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87" name="Rectangle 86"/>
          <p:cNvSpPr>
            <a:spLocks/>
          </p:cNvSpPr>
          <p:nvPr/>
        </p:nvSpPr>
        <p:spPr bwMode="auto">
          <a:xfrm>
            <a:off x="7691352"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88" name="Rectangle 87"/>
          <p:cNvSpPr>
            <a:spLocks/>
          </p:cNvSpPr>
          <p:nvPr/>
        </p:nvSpPr>
        <p:spPr bwMode="auto">
          <a:xfrm>
            <a:off x="8396797"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89" name="Rectangle 88"/>
          <p:cNvSpPr>
            <a:spLocks/>
          </p:cNvSpPr>
          <p:nvPr/>
        </p:nvSpPr>
        <p:spPr bwMode="auto">
          <a:xfrm>
            <a:off x="413206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90" name="Rectangle 89"/>
          <p:cNvSpPr>
            <a:spLocks/>
          </p:cNvSpPr>
          <p:nvPr/>
        </p:nvSpPr>
        <p:spPr bwMode="auto">
          <a:xfrm>
            <a:off x="342661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91" name="Rectangle 90"/>
          <p:cNvSpPr>
            <a:spLocks/>
          </p:cNvSpPr>
          <p:nvPr/>
        </p:nvSpPr>
        <p:spPr bwMode="auto">
          <a:xfrm>
            <a:off x="271224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92" name="Rectangle 91"/>
          <p:cNvSpPr>
            <a:spLocks/>
          </p:cNvSpPr>
          <p:nvPr/>
        </p:nvSpPr>
        <p:spPr bwMode="auto">
          <a:xfrm>
            <a:off x="199786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93" name="Rectangle 92"/>
          <p:cNvSpPr>
            <a:spLocks/>
          </p:cNvSpPr>
          <p:nvPr/>
        </p:nvSpPr>
        <p:spPr bwMode="auto">
          <a:xfrm>
            <a:off x="1319213"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94" name="Rectangle 18"/>
          <p:cNvSpPr>
            <a:spLocks/>
          </p:cNvSpPr>
          <p:nvPr/>
        </p:nvSpPr>
        <p:spPr bwMode="auto">
          <a:xfrm>
            <a:off x="1536686" y="1639491"/>
            <a:ext cx="232172" cy="232172"/>
          </a:xfrm>
          <a:prstGeom prst="rect">
            <a:avLst/>
          </a:pr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95" name="Rectangle 19"/>
          <p:cNvSpPr>
            <a:spLocks/>
          </p:cNvSpPr>
          <p:nvPr/>
        </p:nvSpPr>
        <p:spPr bwMode="auto">
          <a:xfrm>
            <a:off x="1884944" y="1639491"/>
            <a:ext cx="15566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Cooler than average</a:t>
            </a:r>
          </a:p>
        </p:txBody>
      </p:sp>
      <p:sp>
        <p:nvSpPr>
          <p:cNvPr id="96" name="Rectangle 20"/>
          <p:cNvSpPr>
            <a:spLocks/>
          </p:cNvSpPr>
          <p:nvPr/>
        </p:nvSpPr>
        <p:spPr bwMode="auto">
          <a:xfrm>
            <a:off x="1536686" y="1996679"/>
            <a:ext cx="232172" cy="23217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97" name="Rectangle 21"/>
          <p:cNvSpPr>
            <a:spLocks/>
          </p:cNvSpPr>
          <p:nvPr/>
        </p:nvSpPr>
        <p:spPr bwMode="auto">
          <a:xfrm>
            <a:off x="1884944" y="1996679"/>
            <a:ext cx="634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Average</a:t>
            </a:r>
          </a:p>
        </p:txBody>
      </p:sp>
      <p:sp>
        <p:nvSpPr>
          <p:cNvPr id="98" name="Rectangle 22"/>
          <p:cNvSpPr>
            <a:spLocks/>
          </p:cNvSpPr>
          <p:nvPr/>
        </p:nvSpPr>
        <p:spPr bwMode="auto">
          <a:xfrm>
            <a:off x="1536686" y="2353866"/>
            <a:ext cx="232172" cy="232172"/>
          </a:xfrm>
          <a:prstGeom prst="rect">
            <a:avLst/>
          </a:prstGeom>
          <a:gradFill rotWithShape="0">
            <a:gsLst>
              <a:gs pos="0">
                <a:srgbClr val="DD181A"/>
              </a:gs>
              <a:gs pos="100000">
                <a:srgbClr val="9E0F00"/>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99" name="Rectangle 23"/>
          <p:cNvSpPr>
            <a:spLocks/>
          </p:cNvSpPr>
          <p:nvPr/>
        </p:nvSpPr>
        <p:spPr bwMode="auto">
          <a:xfrm>
            <a:off x="1884944" y="2353866"/>
            <a:ext cx="1657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Warmer than average</a:t>
            </a:r>
          </a:p>
        </p:txBody>
      </p:sp>
      <p:sp>
        <p:nvSpPr>
          <p:cNvPr id="100" name="Rectangle 24"/>
          <p:cNvSpPr>
            <a:spLocks/>
          </p:cNvSpPr>
          <p:nvPr/>
        </p:nvSpPr>
        <p:spPr bwMode="auto">
          <a:xfrm>
            <a:off x="5787217" y="1639491"/>
            <a:ext cx="21480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dirty="0">
                <a:solidFill>
                  <a:srgbClr val="FFC000"/>
                </a:solidFill>
                <a:latin typeface="+mn-lt"/>
              </a:rPr>
              <a:t>Baseline (1951 - 1980) mean</a:t>
            </a:r>
          </a:p>
        </p:txBody>
      </p:sp>
      <p:sp>
        <p:nvSpPr>
          <p:cNvPr id="101" name="Line 25"/>
          <p:cNvSpPr>
            <a:spLocks noChangeShapeType="1"/>
          </p:cNvSpPr>
          <p:nvPr/>
        </p:nvSpPr>
        <p:spPr bwMode="auto">
          <a:xfrm>
            <a:off x="5296084" y="1746647"/>
            <a:ext cx="357188" cy="0"/>
          </a:xfrm>
          <a:prstGeom prst="line">
            <a:avLst/>
          </a:prstGeom>
          <a:noFill/>
          <a:ln w="63500">
            <a:solidFill>
              <a:srgbClr val="66950E"/>
            </a:solidFill>
            <a:miter lim="800000"/>
            <a:headEnd/>
            <a:tailEnd/>
          </a:ln>
          <a:effectLst>
            <a:outerShdw dist="38099" dir="5400000" algn="ctr" rotWithShape="0">
              <a:schemeClr val="bg2">
                <a:alpha val="79999"/>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02" name="Rectangle 27"/>
          <p:cNvSpPr>
            <a:spLocks/>
          </p:cNvSpPr>
          <p:nvPr/>
        </p:nvSpPr>
        <p:spPr bwMode="auto">
          <a:xfrm>
            <a:off x="1536686" y="2702124"/>
            <a:ext cx="232172" cy="232172"/>
          </a:xfrm>
          <a:prstGeom prst="rect">
            <a:avLst/>
          </a:pr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103" name="Rectangle 28"/>
          <p:cNvSpPr>
            <a:spLocks/>
          </p:cNvSpPr>
          <p:nvPr/>
        </p:nvSpPr>
        <p:spPr bwMode="auto">
          <a:xfrm>
            <a:off x="1884944" y="2702124"/>
            <a:ext cx="10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Extremely hot</a:t>
            </a:r>
          </a:p>
        </p:txBody>
      </p:sp>
      <p:grpSp>
        <p:nvGrpSpPr>
          <p:cNvPr id="104" name="Group 34"/>
          <p:cNvGrpSpPr>
            <a:grpSpLocks/>
          </p:cNvGrpSpPr>
          <p:nvPr/>
        </p:nvGrpSpPr>
        <p:grpSpPr bwMode="auto">
          <a:xfrm>
            <a:off x="2210878" y="2512368"/>
            <a:ext cx="6230689" cy="2937867"/>
            <a:chOff x="0" y="0"/>
            <a:chExt cx="5582" cy="2631"/>
          </a:xfrm>
        </p:grpSpPr>
        <p:grpSp>
          <p:nvGrpSpPr>
            <p:cNvPr id="105" name="Group 32"/>
            <p:cNvGrpSpPr>
              <a:grpSpLocks/>
            </p:cNvGrpSpPr>
            <p:nvPr/>
          </p:nvGrpSpPr>
          <p:grpSpPr bwMode="auto">
            <a:xfrm>
              <a:off x="0" y="0"/>
              <a:ext cx="5580" cy="2630"/>
              <a:chOff x="0" y="0"/>
              <a:chExt cx="5580" cy="2630"/>
            </a:xfrm>
          </p:grpSpPr>
          <p:sp>
            <p:nvSpPr>
              <p:cNvPr id="107" name="Freeform 29"/>
              <p:cNvSpPr>
                <a:spLocks/>
              </p:cNvSpPr>
              <p:nvPr/>
            </p:nvSpPr>
            <p:spPr bwMode="auto">
              <a:xfrm>
                <a:off x="0" y="1145"/>
                <a:ext cx="2135" cy="14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0" y="21600"/>
                    </a:moveTo>
                    <a:lnTo>
                      <a:pt x="202" y="21076"/>
                    </a:lnTo>
                    <a:lnTo>
                      <a:pt x="688" y="21313"/>
                    </a:lnTo>
                    <a:lnTo>
                      <a:pt x="809" y="20964"/>
                    </a:lnTo>
                    <a:lnTo>
                      <a:pt x="1332" y="20899"/>
                    </a:lnTo>
                    <a:lnTo>
                      <a:pt x="1731" y="21365"/>
                    </a:lnTo>
                    <a:lnTo>
                      <a:pt x="2055" y="21132"/>
                    </a:lnTo>
                    <a:lnTo>
                      <a:pt x="2417" y="21306"/>
                    </a:lnTo>
                    <a:lnTo>
                      <a:pt x="2782" y="20957"/>
                    </a:lnTo>
                    <a:lnTo>
                      <a:pt x="3345" y="20962"/>
                    </a:lnTo>
                    <a:lnTo>
                      <a:pt x="4113" y="20729"/>
                    </a:lnTo>
                    <a:lnTo>
                      <a:pt x="5005" y="20726"/>
                    </a:lnTo>
                    <a:lnTo>
                      <a:pt x="5367" y="20205"/>
                    </a:lnTo>
                    <a:lnTo>
                      <a:pt x="5853" y="20205"/>
                    </a:lnTo>
                    <a:lnTo>
                      <a:pt x="6136" y="20554"/>
                    </a:lnTo>
                    <a:lnTo>
                      <a:pt x="6379" y="19568"/>
                    </a:lnTo>
                    <a:lnTo>
                      <a:pt x="7070" y="19513"/>
                    </a:lnTo>
                    <a:lnTo>
                      <a:pt x="7555" y="19746"/>
                    </a:lnTo>
                    <a:lnTo>
                      <a:pt x="8043" y="19685"/>
                    </a:lnTo>
                    <a:lnTo>
                      <a:pt x="8325" y="20019"/>
                    </a:lnTo>
                    <a:lnTo>
                      <a:pt x="8567" y="19275"/>
                    </a:lnTo>
                    <a:lnTo>
                      <a:pt x="9455" y="19158"/>
                    </a:lnTo>
                    <a:lnTo>
                      <a:pt x="9857" y="19454"/>
                    </a:lnTo>
                    <a:lnTo>
                      <a:pt x="10748" y="19046"/>
                    </a:lnTo>
                    <a:lnTo>
                      <a:pt x="11274" y="18757"/>
                    </a:lnTo>
                    <a:lnTo>
                      <a:pt x="11639" y="18237"/>
                    </a:lnTo>
                    <a:lnTo>
                      <a:pt x="12046" y="18000"/>
                    </a:lnTo>
                    <a:lnTo>
                      <a:pt x="12248" y="17243"/>
                    </a:lnTo>
                    <a:lnTo>
                      <a:pt x="12370" y="16311"/>
                    </a:lnTo>
                    <a:lnTo>
                      <a:pt x="12855" y="16248"/>
                    </a:lnTo>
                    <a:lnTo>
                      <a:pt x="13341" y="16888"/>
                    </a:lnTo>
                    <a:lnTo>
                      <a:pt x="13543" y="16481"/>
                    </a:lnTo>
                    <a:lnTo>
                      <a:pt x="14109" y="17005"/>
                    </a:lnTo>
                    <a:lnTo>
                      <a:pt x="14473" y="16015"/>
                    </a:lnTo>
                    <a:lnTo>
                      <a:pt x="14755" y="14501"/>
                    </a:lnTo>
                    <a:lnTo>
                      <a:pt x="15200" y="14559"/>
                    </a:lnTo>
                    <a:lnTo>
                      <a:pt x="15402" y="14209"/>
                    </a:lnTo>
                    <a:lnTo>
                      <a:pt x="15603" y="13631"/>
                    </a:lnTo>
                    <a:lnTo>
                      <a:pt x="16210" y="13457"/>
                    </a:lnTo>
                    <a:lnTo>
                      <a:pt x="16331" y="12758"/>
                    </a:lnTo>
                    <a:lnTo>
                      <a:pt x="17057" y="13046"/>
                    </a:lnTo>
                    <a:lnTo>
                      <a:pt x="17017" y="11991"/>
                    </a:lnTo>
                    <a:lnTo>
                      <a:pt x="17300" y="11409"/>
                    </a:lnTo>
                    <a:lnTo>
                      <a:pt x="17867" y="11700"/>
                    </a:lnTo>
                    <a:lnTo>
                      <a:pt x="17988" y="11056"/>
                    </a:lnTo>
                    <a:lnTo>
                      <a:pt x="18266" y="10768"/>
                    </a:lnTo>
                    <a:lnTo>
                      <a:pt x="18351" y="8903"/>
                    </a:lnTo>
                    <a:lnTo>
                      <a:pt x="18553" y="7913"/>
                    </a:lnTo>
                    <a:lnTo>
                      <a:pt x="19203" y="8267"/>
                    </a:lnTo>
                    <a:lnTo>
                      <a:pt x="19291" y="6110"/>
                    </a:lnTo>
                    <a:lnTo>
                      <a:pt x="19457" y="6468"/>
                    </a:lnTo>
                    <a:lnTo>
                      <a:pt x="19457" y="4078"/>
                    </a:lnTo>
                    <a:lnTo>
                      <a:pt x="19734" y="2961"/>
                    </a:lnTo>
                    <a:lnTo>
                      <a:pt x="20057" y="2327"/>
                    </a:lnTo>
                    <a:lnTo>
                      <a:pt x="20465" y="2446"/>
                    </a:lnTo>
                    <a:lnTo>
                      <a:pt x="20506" y="4309"/>
                    </a:lnTo>
                    <a:lnTo>
                      <a:pt x="20791" y="4074"/>
                    </a:lnTo>
                    <a:lnTo>
                      <a:pt x="21074" y="2851"/>
                    </a:lnTo>
                    <a:lnTo>
                      <a:pt x="21155" y="1745"/>
                    </a:lnTo>
                    <a:lnTo>
                      <a:pt x="21438" y="58"/>
                    </a:lnTo>
                    <a:lnTo>
                      <a:pt x="21600" y="0"/>
                    </a:lnTo>
                    <a:lnTo>
                      <a:pt x="21480" y="21550"/>
                    </a:lnTo>
                    <a:lnTo>
                      <a:pt x="0" y="21600"/>
                    </a:lnTo>
                    <a:close/>
                    <a:moveTo>
                      <a:pt x="0" y="21600"/>
                    </a:moveTo>
                  </a:path>
                </a:pathLst>
              </a:cu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108" name="Freeform 30"/>
              <p:cNvSpPr>
                <a:spLocks/>
              </p:cNvSpPr>
              <p:nvPr/>
            </p:nvSpPr>
            <p:spPr bwMode="auto">
              <a:xfrm>
                <a:off x="2121" y="188"/>
                <a:ext cx="576" cy="2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21600" y="21597"/>
                    </a:moveTo>
                    <a:lnTo>
                      <a:pt x="20869" y="3048"/>
                    </a:lnTo>
                    <a:lnTo>
                      <a:pt x="20250" y="2375"/>
                    </a:lnTo>
                    <a:lnTo>
                      <a:pt x="19636" y="1802"/>
                    </a:lnTo>
                    <a:lnTo>
                      <a:pt x="19469" y="1131"/>
                    </a:lnTo>
                    <a:lnTo>
                      <a:pt x="18861" y="670"/>
                    </a:lnTo>
                    <a:lnTo>
                      <a:pt x="17947" y="67"/>
                    </a:lnTo>
                    <a:lnTo>
                      <a:pt x="16545" y="0"/>
                    </a:lnTo>
                    <a:lnTo>
                      <a:pt x="16396" y="1736"/>
                    </a:lnTo>
                    <a:lnTo>
                      <a:pt x="15782" y="1381"/>
                    </a:lnTo>
                    <a:lnTo>
                      <a:pt x="15474" y="3298"/>
                    </a:lnTo>
                    <a:lnTo>
                      <a:pt x="14860" y="3582"/>
                    </a:lnTo>
                    <a:lnTo>
                      <a:pt x="14092" y="3369"/>
                    </a:lnTo>
                    <a:lnTo>
                      <a:pt x="14099" y="3050"/>
                    </a:lnTo>
                    <a:lnTo>
                      <a:pt x="13024" y="3050"/>
                    </a:lnTo>
                    <a:lnTo>
                      <a:pt x="12381" y="3892"/>
                    </a:lnTo>
                    <a:lnTo>
                      <a:pt x="11588" y="4208"/>
                    </a:lnTo>
                    <a:lnTo>
                      <a:pt x="11128" y="5379"/>
                    </a:lnTo>
                    <a:lnTo>
                      <a:pt x="9427" y="5985"/>
                    </a:lnTo>
                    <a:lnTo>
                      <a:pt x="8528" y="6693"/>
                    </a:lnTo>
                    <a:lnTo>
                      <a:pt x="7760" y="5345"/>
                    </a:lnTo>
                    <a:lnTo>
                      <a:pt x="6532" y="5345"/>
                    </a:lnTo>
                    <a:lnTo>
                      <a:pt x="6378" y="6444"/>
                    </a:lnTo>
                    <a:lnTo>
                      <a:pt x="5757" y="6478"/>
                    </a:lnTo>
                    <a:lnTo>
                      <a:pt x="5742" y="7247"/>
                    </a:lnTo>
                    <a:lnTo>
                      <a:pt x="4382" y="7212"/>
                    </a:lnTo>
                    <a:lnTo>
                      <a:pt x="3307" y="7605"/>
                    </a:lnTo>
                    <a:lnTo>
                      <a:pt x="3300" y="8556"/>
                    </a:lnTo>
                    <a:lnTo>
                      <a:pt x="2532" y="8378"/>
                    </a:lnTo>
                    <a:lnTo>
                      <a:pt x="2379" y="10226"/>
                    </a:lnTo>
                    <a:lnTo>
                      <a:pt x="1457" y="9268"/>
                    </a:lnTo>
                    <a:lnTo>
                      <a:pt x="240" y="8490"/>
                    </a:lnTo>
                    <a:lnTo>
                      <a:pt x="0" y="21600"/>
                    </a:lnTo>
                    <a:lnTo>
                      <a:pt x="21600" y="21597"/>
                    </a:lnTo>
                    <a:close/>
                    <a:moveTo>
                      <a:pt x="21600" y="21597"/>
                    </a:moveTo>
                  </a:path>
                </a:pathLst>
              </a:custGeom>
              <a:solidFill>
                <a:srgbClr val="FFFFFF"/>
              </a:soli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109" name="Freeform 31"/>
              <p:cNvSpPr>
                <a:spLocks/>
              </p:cNvSpPr>
              <p:nvPr/>
            </p:nvSpPr>
            <p:spPr bwMode="auto">
              <a:xfrm>
                <a:off x="2682" y="0"/>
                <a:ext cx="2898" cy="26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21600" y="21600"/>
                    </a:moveTo>
                    <a:lnTo>
                      <a:pt x="21391" y="21272"/>
                    </a:lnTo>
                    <a:lnTo>
                      <a:pt x="21115" y="20976"/>
                    </a:lnTo>
                    <a:lnTo>
                      <a:pt x="20874" y="21044"/>
                    </a:lnTo>
                    <a:lnTo>
                      <a:pt x="20397" y="21042"/>
                    </a:lnTo>
                    <a:lnTo>
                      <a:pt x="20245" y="20681"/>
                    </a:lnTo>
                    <a:lnTo>
                      <a:pt x="20007" y="20648"/>
                    </a:lnTo>
                    <a:lnTo>
                      <a:pt x="19884" y="21009"/>
                    </a:lnTo>
                    <a:lnTo>
                      <a:pt x="19644" y="20845"/>
                    </a:lnTo>
                    <a:lnTo>
                      <a:pt x="19552" y="20549"/>
                    </a:lnTo>
                    <a:lnTo>
                      <a:pt x="19343" y="20516"/>
                    </a:lnTo>
                    <a:lnTo>
                      <a:pt x="19224" y="20713"/>
                    </a:lnTo>
                    <a:lnTo>
                      <a:pt x="19074" y="20552"/>
                    </a:lnTo>
                    <a:lnTo>
                      <a:pt x="18716" y="20486"/>
                    </a:lnTo>
                    <a:lnTo>
                      <a:pt x="18625" y="20387"/>
                    </a:lnTo>
                    <a:lnTo>
                      <a:pt x="18418" y="20387"/>
                    </a:lnTo>
                    <a:lnTo>
                      <a:pt x="18330" y="20583"/>
                    </a:lnTo>
                    <a:lnTo>
                      <a:pt x="18064" y="20683"/>
                    </a:lnTo>
                    <a:lnTo>
                      <a:pt x="17974" y="20552"/>
                    </a:lnTo>
                    <a:lnTo>
                      <a:pt x="17762" y="20319"/>
                    </a:lnTo>
                    <a:lnTo>
                      <a:pt x="17494" y="20286"/>
                    </a:lnTo>
                    <a:lnTo>
                      <a:pt x="17286" y="20385"/>
                    </a:lnTo>
                    <a:lnTo>
                      <a:pt x="17196" y="20155"/>
                    </a:lnTo>
                    <a:lnTo>
                      <a:pt x="16986" y="20025"/>
                    </a:lnTo>
                    <a:lnTo>
                      <a:pt x="16688" y="20125"/>
                    </a:lnTo>
                    <a:lnTo>
                      <a:pt x="16539" y="20353"/>
                    </a:lnTo>
                    <a:lnTo>
                      <a:pt x="16330" y="20058"/>
                    </a:lnTo>
                    <a:lnTo>
                      <a:pt x="16092" y="19730"/>
                    </a:lnTo>
                    <a:lnTo>
                      <a:pt x="15882" y="19436"/>
                    </a:lnTo>
                    <a:lnTo>
                      <a:pt x="15763" y="19568"/>
                    </a:lnTo>
                    <a:lnTo>
                      <a:pt x="15582" y="19763"/>
                    </a:lnTo>
                    <a:lnTo>
                      <a:pt x="15463" y="19533"/>
                    </a:lnTo>
                    <a:lnTo>
                      <a:pt x="15048" y="19632"/>
                    </a:lnTo>
                    <a:lnTo>
                      <a:pt x="14928" y="19239"/>
                    </a:lnTo>
                    <a:lnTo>
                      <a:pt x="14779" y="18975"/>
                    </a:lnTo>
                    <a:lnTo>
                      <a:pt x="14601" y="18942"/>
                    </a:lnTo>
                    <a:lnTo>
                      <a:pt x="14512" y="19106"/>
                    </a:lnTo>
                    <a:lnTo>
                      <a:pt x="14392" y="18777"/>
                    </a:lnTo>
                    <a:lnTo>
                      <a:pt x="14124" y="18744"/>
                    </a:lnTo>
                    <a:lnTo>
                      <a:pt x="13945" y="18809"/>
                    </a:lnTo>
                    <a:lnTo>
                      <a:pt x="13766" y="18678"/>
                    </a:lnTo>
                    <a:lnTo>
                      <a:pt x="13588" y="18390"/>
                    </a:lnTo>
                    <a:lnTo>
                      <a:pt x="13441" y="17963"/>
                    </a:lnTo>
                    <a:lnTo>
                      <a:pt x="13173" y="17866"/>
                    </a:lnTo>
                    <a:lnTo>
                      <a:pt x="13143" y="18162"/>
                    </a:lnTo>
                    <a:lnTo>
                      <a:pt x="12994" y="18162"/>
                    </a:lnTo>
                    <a:lnTo>
                      <a:pt x="12964" y="17669"/>
                    </a:lnTo>
                    <a:lnTo>
                      <a:pt x="12698" y="17568"/>
                    </a:lnTo>
                    <a:lnTo>
                      <a:pt x="12607" y="17831"/>
                    </a:lnTo>
                    <a:lnTo>
                      <a:pt x="12428" y="17568"/>
                    </a:lnTo>
                    <a:lnTo>
                      <a:pt x="12278" y="17337"/>
                    </a:lnTo>
                    <a:lnTo>
                      <a:pt x="12127" y="17109"/>
                    </a:lnTo>
                    <a:lnTo>
                      <a:pt x="11919" y="17240"/>
                    </a:lnTo>
                    <a:lnTo>
                      <a:pt x="11886" y="16714"/>
                    </a:lnTo>
                    <a:lnTo>
                      <a:pt x="11737" y="16879"/>
                    </a:lnTo>
                    <a:lnTo>
                      <a:pt x="11678" y="16320"/>
                    </a:lnTo>
                    <a:lnTo>
                      <a:pt x="11380" y="16520"/>
                    </a:lnTo>
                    <a:lnTo>
                      <a:pt x="11292" y="17172"/>
                    </a:lnTo>
                    <a:lnTo>
                      <a:pt x="11205" y="16122"/>
                    </a:lnTo>
                    <a:lnTo>
                      <a:pt x="10788" y="16549"/>
                    </a:lnTo>
                    <a:lnTo>
                      <a:pt x="10698" y="15531"/>
                    </a:lnTo>
                    <a:lnTo>
                      <a:pt x="10430" y="15629"/>
                    </a:lnTo>
                    <a:lnTo>
                      <a:pt x="10254" y="15332"/>
                    </a:lnTo>
                    <a:lnTo>
                      <a:pt x="9926" y="15398"/>
                    </a:lnTo>
                    <a:lnTo>
                      <a:pt x="9866" y="14675"/>
                    </a:lnTo>
                    <a:lnTo>
                      <a:pt x="9777" y="13887"/>
                    </a:lnTo>
                    <a:lnTo>
                      <a:pt x="9328" y="14187"/>
                    </a:lnTo>
                    <a:lnTo>
                      <a:pt x="9271" y="13336"/>
                    </a:lnTo>
                    <a:lnTo>
                      <a:pt x="8734" y="13303"/>
                    </a:lnTo>
                    <a:lnTo>
                      <a:pt x="8645" y="11825"/>
                    </a:lnTo>
                    <a:lnTo>
                      <a:pt x="8436" y="11858"/>
                    </a:lnTo>
                    <a:lnTo>
                      <a:pt x="8435" y="12402"/>
                    </a:lnTo>
                    <a:lnTo>
                      <a:pt x="8345" y="12651"/>
                    </a:lnTo>
                    <a:lnTo>
                      <a:pt x="8197" y="12491"/>
                    </a:lnTo>
                    <a:lnTo>
                      <a:pt x="8167" y="11537"/>
                    </a:lnTo>
                    <a:lnTo>
                      <a:pt x="7958" y="11405"/>
                    </a:lnTo>
                    <a:lnTo>
                      <a:pt x="7869" y="11800"/>
                    </a:lnTo>
                    <a:lnTo>
                      <a:pt x="7690" y="11140"/>
                    </a:lnTo>
                    <a:lnTo>
                      <a:pt x="7302" y="11075"/>
                    </a:lnTo>
                    <a:lnTo>
                      <a:pt x="7212" y="9826"/>
                    </a:lnTo>
                    <a:lnTo>
                      <a:pt x="6824" y="9695"/>
                    </a:lnTo>
                    <a:lnTo>
                      <a:pt x="6735" y="8875"/>
                    </a:lnTo>
                    <a:lnTo>
                      <a:pt x="6256" y="7956"/>
                    </a:lnTo>
                    <a:lnTo>
                      <a:pt x="6108" y="6576"/>
                    </a:lnTo>
                    <a:lnTo>
                      <a:pt x="5959" y="5098"/>
                    </a:lnTo>
                    <a:lnTo>
                      <a:pt x="5750" y="5098"/>
                    </a:lnTo>
                    <a:lnTo>
                      <a:pt x="5601" y="6313"/>
                    </a:lnTo>
                    <a:lnTo>
                      <a:pt x="5303" y="6477"/>
                    </a:lnTo>
                    <a:lnTo>
                      <a:pt x="5184" y="8414"/>
                    </a:lnTo>
                    <a:lnTo>
                      <a:pt x="4978" y="8480"/>
                    </a:lnTo>
                    <a:lnTo>
                      <a:pt x="4829" y="6148"/>
                    </a:lnTo>
                    <a:lnTo>
                      <a:pt x="4471" y="6148"/>
                    </a:lnTo>
                    <a:lnTo>
                      <a:pt x="4292" y="3615"/>
                    </a:lnTo>
                    <a:lnTo>
                      <a:pt x="3963" y="5424"/>
                    </a:lnTo>
                    <a:lnTo>
                      <a:pt x="3605" y="4111"/>
                    </a:lnTo>
                    <a:lnTo>
                      <a:pt x="3399" y="1514"/>
                    </a:lnTo>
                    <a:lnTo>
                      <a:pt x="3220" y="1482"/>
                    </a:lnTo>
                    <a:lnTo>
                      <a:pt x="3161" y="1876"/>
                    </a:lnTo>
                    <a:lnTo>
                      <a:pt x="2922" y="1153"/>
                    </a:lnTo>
                    <a:lnTo>
                      <a:pt x="2652" y="1086"/>
                    </a:lnTo>
                    <a:lnTo>
                      <a:pt x="2558" y="3055"/>
                    </a:lnTo>
                    <a:lnTo>
                      <a:pt x="2290" y="3220"/>
                    </a:lnTo>
                    <a:lnTo>
                      <a:pt x="2201" y="2793"/>
                    </a:lnTo>
                    <a:lnTo>
                      <a:pt x="1962" y="2827"/>
                    </a:lnTo>
                    <a:lnTo>
                      <a:pt x="1933" y="4665"/>
                    </a:lnTo>
                    <a:lnTo>
                      <a:pt x="1695" y="2497"/>
                    </a:lnTo>
                    <a:lnTo>
                      <a:pt x="1457" y="2760"/>
                    </a:lnTo>
                    <a:lnTo>
                      <a:pt x="1307" y="2693"/>
                    </a:lnTo>
                    <a:lnTo>
                      <a:pt x="1187" y="1798"/>
                    </a:lnTo>
                    <a:lnTo>
                      <a:pt x="977" y="1775"/>
                    </a:lnTo>
                    <a:lnTo>
                      <a:pt x="918" y="4994"/>
                    </a:lnTo>
                    <a:lnTo>
                      <a:pt x="681" y="1838"/>
                    </a:lnTo>
                    <a:lnTo>
                      <a:pt x="623" y="0"/>
                    </a:lnTo>
                    <a:lnTo>
                      <a:pt x="355" y="0"/>
                    </a:lnTo>
                    <a:lnTo>
                      <a:pt x="206" y="690"/>
                    </a:lnTo>
                    <a:lnTo>
                      <a:pt x="176" y="1575"/>
                    </a:lnTo>
                    <a:lnTo>
                      <a:pt x="28" y="3350"/>
                    </a:lnTo>
                    <a:lnTo>
                      <a:pt x="0" y="4533"/>
                    </a:lnTo>
                    <a:lnTo>
                      <a:pt x="82" y="21538"/>
                    </a:lnTo>
                    <a:lnTo>
                      <a:pt x="21600" y="21600"/>
                    </a:lnTo>
                    <a:close/>
                    <a:moveTo>
                      <a:pt x="21600" y="21600"/>
                    </a:moveTo>
                  </a:path>
                </a:pathLst>
              </a:custGeom>
              <a:gradFill rotWithShape="0">
                <a:gsLst>
                  <a:gs pos="0">
                    <a:srgbClr val="DD181A"/>
                  </a:gs>
                  <a:gs pos="100000">
                    <a:srgbClr val="9E0F00"/>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grpSp>
        <p:sp>
          <p:nvSpPr>
            <p:cNvPr id="106" name="Freeform 33"/>
            <p:cNvSpPr>
              <a:spLocks/>
            </p:cNvSpPr>
            <p:nvPr/>
          </p:nvSpPr>
          <p:spPr bwMode="auto">
            <a:xfrm>
              <a:off x="4367" y="2140"/>
              <a:ext cx="1215" cy="4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5" y="21460"/>
                  </a:moveTo>
                  <a:lnTo>
                    <a:pt x="21600" y="21600"/>
                  </a:lnTo>
                  <a:lnTo>
                    <a:pt x="21102" y="19840"/>
                  </a:lnTo>
                  <a:lnTo>
                    <a:pt x="20442" y="18258"/>
                  </a:lnTo>
                  <a:lnTo>
                    <a:pt x="19867" y="18623"/>
                  </a:lnTo>
                  <a:lnTo>
                    <a:pt x="18729" y="18610"/>
                  </a:lnTo>
                  <a:lnTo>
                    <a:pt x="18368" y="16674"/>
                  </a:lnTo>
                  <a:lnTo>
                    <a:pt x="17799" y="16498"/>
                  </a:lnTo>
                  <a:lnTo>
                    <a:pt x="17506" y="18434"/>
                  </a:lnTo>
                  <a:lnTo>
                    <a:pt x="16932" y="17554"/>
                  </a:lnTo>
                  <a:lnTo>
                    <a:pt x="16713" y="15970"/>
                  </a:lnTo>
                  <a:lnTo>
                    <a:pt x="16215" y="15794"/>
                  </a:lnTo>
                  <a:lnTo>
                    <a:pt x="15931" y="16850"/>
                  </a:lnTo>
                  <a:lnTo>
                    <a:pt x="15572" y="15983"/>
                  </a:lnTo>
                  <a:lnTo>
                    <a:pt x="14719" y="15631"/>
                  </a:lnTo>
                  <a:lnTo>
                    <a:pt x="14500" y="15103"/>
                  </a:lnTo>
                  <a:lnTo>
                    <a:pt x="14008" y="15103"/>
                  </a:lnTo>
                  <a:lnTo>
                    <a:pt x="13797" y="16152"/>
                  </a:lnTo>
                  <a:lnTo>
                    <a:pt x="13162" y="16687"/>
                  </a:lnTo>
                  <a:lnTo>
                    <a:pt x="12949" y="15983"/>
                  </a:lnTo>
                  <a:lnTo>
                    <a:pt x="12443" y="14736"/>
                  </a:lnTo>
                  <a:lnTo>
                    <a:pt x="11803" y="14560"/>
                  </a:lnTo>
                  <a:lnTo>
                    <a:pt x="11308" y="15088"/>
                  </a:lnTo>
                  <a:lnTo>
                    <a:pt x="11092" y="13856"/>
                  </a:lnTo>
                  <a:lnTo>
                    <a:pt x="10591" y="13160"/>
                  </a:lnTo>
                  <a:lnTo>
                    <a:pt x="9880" y="13695"/>
                  </a:lnTo>
                  <a:lnTo>
                    <a:pt x="9524" y="14920"/>
                  </a:lnTo>
                  <a:lnTo>
                    <a:pt x="9026" y="13336"/>
                  </a:lnTo>
                  <a:lnTo>
                    <a:pt x="8457" y="11584"/>
                  </a:lnTo>
                  <a:lnTo>
                    <a:pt x="7956" y="10007"/>
                  </a:lnTo>
                  <a:lnTo>
                    <a:pt x="7672" y="10711"/>
                  </a:lnTo>
                  <a:lnTo>
                    <a:pt x="7242" y="11760"/>
                  </a:lnTo>
                  <a:lnTo>
                    <a:pt x="6958" y="10528"/>
                  </a:lnTo>
                  <a:lnTo>
                    <a:pt x="5967" y="11056"/>
                  </a:lnTo>
                  <a:lnTo>
                    <a:pt x="5680" y="8952"/>
                  </a:lnTo>
                  <a:lnTo>
                    <a:pt x="5324" y="7536"/>
                  </a:lnTo>
                  <a:lnTo>
                    <a:pt x="4900" y="7360"/>
                  </a:lnTo>
                  <a:lnTo>
                    <a:pt x="4687" y="8240"/>
                  </a:lnTo>
                  <a:lnTo>
                    <a:pt x="4402" y="6473"/>
                  </a:lnTo>
                  <a:lnTo>
                    <a:pt x="3762" y="6297"/>
                  </a:lnTo>
                  <a:lnTo>
                    <a:pt x="3336" y="6649"/>
                  </a:lnTo>
                  <a:lnTo>
                    <a:pt x="2909" y="5945"/>
                  </a:lnTo>
                  <a:lnTo>
                    <a:pt x="2484" y="4399"/>
                  </a:lnTo>
                  <a:lnTo>
                    <a:pt x="2134" y="2112"/>
                  </a:lnTo>
                  <a:lnTo>
                    <a:pt x="1494" y="1597"/>
                  </a:lnTo>
                  <a:lnTo>
                    <a:pt x="1422" y="3181"/>
                  </a:lnTo>
                  <a:lnTo>
                    <a:pt x="1067" y="3181"/>
                  </a:lnTo>
                  <a:lnTo>
                    <a:pt x="996" y="541"/>
                  </a:lnTo>
                  <a:lnTo>
                    <a:pt x="361" y="0"/>
                  </a:lnTo>
                  <a:lnTo>
                    <a:pt x="0" y="1408"/>
                  </a:lnTo>
                  <a:lnTo>
                    <a:pt x="5" y="21460"/>
                  </a:lnTo>
                  <a:close/>
                  <a:moveTo>
                    <a:pt x="5" y="21460"/>
                  </a:moveTo>
                </a:path>
              </a:pathLst>
            </a:cu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grpSp>
      <p:grpSp>
        <p:nvGrpSpPr>
          <p:cNvPr id="110" name="Group 41"/>
          <p:cNvGrpSpPr>
            <a:grpSpLocks/>
          </p:cNvGrpSpPr>
          <p:nvPr/>
        </p:nvGrpSpPr>
        <p:grpSpPr bwMode="auto">
          <a:xfrm>
            <a:off x="1036624" y="1371600"/>
            <a:ext cx="232172" cy="4137794"/>
            <a:chOff x="32" y="0"/>
            <a:chExt cx="208" cy="3707"/>
          </a:xfrm>
        </p:grpSpPr>
        <p:sp>
          <p:nvSpPr>
            <p:cNvPr id="111" name="Rectangle 110"/>
            <p:cNvSpPr>
              <a:spLocks/>
            </p:cNvSpPr>
            <p:nvPr/>
          </p:nvSpPr>
          <p:spPr bwMode="auto">
            <a:xfrm>
              <a:off x="32" y="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0.5</a:t>
              </a:r>
            </a:p>
          </p:txBody>
        </p:sp>
        <p:sp>
          <p:nvSpPr>
            <p:cNvPr id="112" name="Rectangle 111"/>
            <p:cNvSpPr>
              <a:spLocks/>
            </p:cNvSpPr>
            <p:nvPr/>
          </p:nvSpPr>
          <p:spPr bwMode="auto">
            <a:xfrm>
              <a:off x="32" y="69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0.4</a:t>
              </a:r>
            </a:p>
          </p:txBody>
        </p:sp>
        <p:sp>
          <p:nvSpPr>
            <p:cNvPr id="113" name="Rectangle 112"/>
            <p:cNvSpPr>
              <a:spLocks/>
            </p:cNvSpPr>
            <p:nvPr/>
          </p:nvSpPr>
          <p:spPr bwMode="auto">
            <a:xfrm>
              <a:off x="32" y="141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0.3</a:t>
              </a:r>
            </a:p>
          </p:txBody>
        </p:sp>
        <p:sp>
          <p:nvSpPr>
            <p:cNvPr id="114" name="Rectangle 113"/>
            <p:cNvSpPr>
              <a:spLocks/>
            </p:cNvSpPr>
            <p:nvPr/>
          </p:nvSpPr>
          <p:spPr bwMode="auto">
            <a:xfrm>
              <a:off x="32" y="212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0.2</a:t>
              </a:r>
            </a:p>
          </p:txBody>
        </p:sp>
        <p:sp>
          <p:nvSpPr>
            <p:cNvPr id="115" name="Rectangle 114"/>
            <p:cNvSpPr>
              <a:spLocks/>
            </p:cNvSpPr>
            <p:nvPr/>
          </p:nvSpPr>
          <p:spPr bwMode="auto">
            <a:xfrm>
              <a:off x="32" y="2824"/>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0.1</a:t>
              </a:r>
            </a:p>
          </p:txBody>
        </p:sp>
        <p:sp>
          <p:nvSpPr>
            <p:cNvPr id="116" name="Rectangle 115"/>
            <p:cNvSpPr>
              <a:spLocks/>
            </p:cNvSpPr>
            <p:nvPr/>
          </p:nvSpPr>
          <p:spPr bwMode="auto">
            <a:xfrm>
              <a:off x="157" y="3528"/>
              <a:ext cx="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a:t>
              </a:r>
            </a:p>
          </p:txBody>
        </p:sp>
      </p:grpSp>
      <p:sp>
        <p:nvSpPr>
          <p:cNvPr id="117" name="Freeform 17"/>
          <p:cNvSpPr>
            <a:spLocks/>
          </p:cNvSpPr>
          <p:nvPr/>
        </p:nvSpPr>
        <p:spPr bwMode="auto">
          <a:xfrm>
            <a:off x="1402741" y="2245594"/>
            <a:ext cx="7045523" cy="3189014"/>
          </a:xfrm>
          <a:custGeom>
            <a:avLst/>
            <a:gdLst>
              <a:gd name="T0" fmla="*/ 0 w 21600"/>
              <a:gd name="T1" fmla="*/ 2147483647 h 21344"/>
              <a:gd name="T2" fmla="*/ 2147483647 w 21600"/>
              <a:gd name="T3" fmla="*/ 2147483647 h 21344"/>
              <a:gd name="T4" fmla="*/ 2147483647 w 21600"/>
              <a:gd name="T5" fmla="*/ 2147483647 h 21344"/>
              <a:gd name="T6" fmla="*/ 2147483647 w 21600"/>
              <a:gd name="T7" fmla="*/ 2147483647 h 21344"/>
              <a:gd name="T8" fmla="*/ 2147483647 w 21600"/>
              <a:gd name="T9" fmla="*/ 2147483647 h 21344"/>
              <a:gd name="T10" fmla="*/ 2147483647 w 21600"/>
              <a:gd name="T11" fmla="*/ 2147483647 h 21344"/>
              <a:gd name="T12" fmla="*/ 2147483647 w 21600"/>
              <a:gd name="T13" fmla="*/ 2147483647 h 2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344">
                <a:moveTo>
                  <a:pt x="0" y="21344"/>
                </a:moveTo>
                <a:lnTo>
                  <a:pt x="3471" y="21298"/>
                </a:lnTo>
                <a:cubicBezTo>
                  <a:pt x="3471" y="21298"/>
                  <a:pt x="4393" y="21386"/>
                  <a:pt x="5497" y="20282"/>
                </a:cubicBezTo>
                <a:cubicBezTo>
                  <a:pt x="8131" y="17649"/>
                  <a:pt x="9119" y="103"/>
                  <a:pt x="10814" y="1"/>
                </a:cubicBezTo>
                <a:cubicBezTo>
                  <a:pt x="12508" y="-102"/>
                  <a:pt x="13655" y="17891"/>
                  <a:pt x="16043" y="20208"/>
                </a:cubicBezTo>
                <a:cubicBezTo>
                  <a:pt x="17372" y="21498"/>
                  <a:pt x="18307" y="21239"/>
                  <a:pt x="18307" y="21239"/>
                </a:cubicBezTo>
                <a:lnTo>
                  <a:pt x="21600" y="21284"/>
                </a:lnTo>
              </a:path>
            </a:pathLst>
          </a:custGeom>
          <a:noFill/>
          <a:ln w="63500" cap="flat">
            <a:solidFill>
              <a:srgbClr val="66950E"/>
            </a:solidFill>
            <a:prstDash val="solid"/>
            <a:miter lim="800000"/>
            <a:headEnd type="none" w="med" len="med"/>
            <a:tailEnd type="none" w="med" len="med"/>
          </a:ln>
          <a:effectLst>
            <a:outerShdw dist="38099" dir="54000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035027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Summer Temperatures </a:t>
            </a:r>
          </a:p>
          <a:p>
            <a:r>
              <a:rPr lang="en-US" sz="3200" b="1" dirty="0" smtClean="0">
                <a:solidFill>
                  <a:srgbClr val="FFC000"/>
                </a:solidFill>
              </a:rPr>
              <a:t>2001–2011</a:t>
            </a:r>
            <a:endParaRPr lang="en-US" sz="3200" b="1" dirty="0">
              <a:solidFill>
                <a:srgbClr val="FFC000"/>
              </a:solidFill>
            </a:endParaRPr>
          </a:p>
        </p:txBody>
      </p:sp>
      <p:sp>
        <p:nvSpPr>
          <p:cNvPr id="9"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Source: NASA/GISS; Hansen, et al., “Perceptions of Climate Change,” Proc. Natl. Acad. Sci. USA 10.1073, August 2012</a:t>
            </a:r>
          </a:p>
        </p:txBody>
      </p:sp>
      <p:graphicFrame>
        <p:nvGraphicFramePr>
          <p:cNvPr id="43" name="Object 42"/>
          <p:cNvGraphicFramePr>
            <a:graphicFrameLocks/>
          </p:cNvGraphicFramePr>
          <p:nvPr>
            <p:extLst>
              <p:ext uri="{D42A27DB-BD31-4B8C-83A1-F6EECF244321}">
                <p14:modId xmlns:p14="http://schemas.microsoft.com/office/powerpoint/2010/main" val="3545558587"/>
              </p:ext>
            </p:extLst>
          </p:nvPr>
        </p:nvGraphicFramePr>
        <p:xfrm>
          <a:off x="1393811" y="1487686"/>
          <a:ext cx="7036594" cy="3946922"/>
        </p:xfrm>
        <a:graphic>
          <a:graphicData uri="http://schemas.openxmlformats.org/presentationml/2006/ole">
            <mc:AlternateContent xmlns:mc="http://schemas.openxmlformats.org/markup-compatibility/2006">
              <mc:Choice xmlns:v="urn:schemas-microsoft-com:vml" Requires="v">
                <p:oleObj spid="_x0000_s4134" name="Chart" r:id="rId4" imgW="14059922" imgH="7887284" progId="MSGraph.Chart.8">
                  <p:embed/>
                </p:oleObj>
              </mc:Choice>
              <mc:Fallback>
                <p:oleObj name="Chart" r:id="rId4" imgW="14059922" imgH="7887284"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811" y="1487686"/>
                        <a:ext cx="7036594" cy="3946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 name="Rectangle 3"/>
          <p:cNvSpPr txBox="1">
            <a:spLocks noChangeArrowheads="1"/>
          </p:cNvSpPr>
          <p:nvPr/>
        </p:nvSpPr>
        <p:spPr>
          <a:xfrm>
            <a:off x="1423842" y="1736527"/>
            <a:ext cx="6969478" cy="3589338"/>
          </a:xfrm>
          <a:prstGeom prst="rect">
            <a:avLst/>
          </a:prstGeom>
        </p:spPr>
        <p:txBody>
          <a:bodyPr/>
          <a:lstStyle>
            <a:lvl1pPr marL="342900" indent="-342900" algn="l" defTabSz="914400" rtl="0" eaLnBrk="1" latinLnBrk="0" hangingPunct="1">
              <a:spcBef>
                <a:spcPct val="20000"/>
              </a:spcBef>
              <a:buClr>
                <a:srgbClr val="00B0F0"/>
              </a:buClr>
              <a:buFont typeface="Arial" panose="020B0604020202020204"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Clr>
                <a:srgbClr val="00B0F0"/>
              </a:buClr>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Clr>
                <a:srgbClr val="00B0F0"/>
              </a:buClr>
              <a:buFont typeface="Arial" panose="020B0604020202020204"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Clr>
                <a:srgbClr val="00B0F0"/>
              </a:buClr>
              <a:buFont typeface="Arial" panose="020B0604020202020204"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ltLang="en-US" smtClean="0"/>
          </a:p>
          <a:p>
            <a:pPr marL="0" indent="0">
              <a:buFont typeface="Arial" panose="020B0604020202020204" pitchFamily="34" charset="0"/>
              <a:buNone/>
            </a:pPr>
            <a:endParaRPr lang="en-US" altLang="en-US" dirty="0"/>
          </a:p>
        </p:txBody>
      </p:sp>
      <p:sp>
        <p:nvSpPr>
          <p:cNvPr id="45" name="Rectangle 44"/>
          <p:cNvSpPr>
            <a:spLocks/>
          </p:cNvSpPr>
          <p:nvPr/>
        </p:nvSpPr>
        <p:spPr bwMode="auto">
          <a:xfrm rot="16200000">
            <a:off x="-223606" y="3343938"/>
            <a:ext cx="1942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a:solidFill>
                  <a:srgbClr val="FFC000"/>
                </a:solidFill>
                <a:latin typeface="+mn-lt"/>
              </a:rPr>
              <a:t>Frequency of Occurrence</a:t>
            </a:r>
          </a:p>
        </p:txBody>
      </p:sp>
      <p:sp>
        <p:nvSpPr>
          <p:cNvPr id="46" name="Rectangle 45"/>
          <p:cNvSpPr>
            <a:spLocks/>
          </p:cNvSpPr>
          <p:nvPr/>
        </p:nvSpPr>
        <p:spPr bwMode="auto">
          <a:xfrm>
            <a:off x="4067389" y="5886674"/>
            <a:ext cx="16347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400">
                <a:solidFill>
                  <a:srgbClr val="FFC000"/>
                </a:solidFill>
                <a:latin typeface="+mn-lt"/>
              </a:rPr>
              <a:t>Deviation from Mean</a:t>
            </a:r>
          </a:p>
        </p:txBody>
      </p:sp>
      <p:sp>
        <p:nvSpPr>
          <p:cNvPr id="47" name="Rectangle 46"/>
          <p:cNvSpPr>
            <a:spLocks/>
          </p:cNvSpPr>
          <p:nvPr/>
        </p:nvSpPr>
        <p:spPr bwMode="auto">
          <a:xfrm>
            <a:off x="4869570"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0</a:t>
            </a:r>
          </a:p>
        </p:txBody>
      </p:sp>
      <p:sp>
        <p:nvSpPr>
          <p:cNvPr id="48" name="Rectangle 47"/>
          <p:cNvSpPr>
            <a:spLocks/>
          </p:cNvSpPr>
          <p:nvPr/>
        </p:nvSpPr>
        <p:spPr bwMode="auto">
          <a:xfrm>
            <a:off x="557501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49" name="Rectangle 48"/>
          <p:cNvSpPr>
            <a:spLocks/>
          </p:cNvSpPr>
          <p:nvPr/>
        </p:nvSpPr>
        <p:spPr bwMode="auto">
          <a:xfrm>
            <a:off x="6280461"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50" name="Rectangle 49"/>
          <p:cNvSpPr>
            <a:spLocks/>
          </p:cNvSpPr>
          <p:nvPr/>
        </p:nvSpPr>
        <p:spPr bwMode="auto">
          <a:xfrm>
            <a:off x="6985906"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51" name="Rectangle 50"/>
          <p:cNvSpPr>
            <a:spLocks/>
          </p:cNvSpPr>
          <p:nvPr/>
        </p:nvSpPr>
        <p:spPr bwMode="auto">
          <a:xfrm>
            <a:off x="7691352"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52" name="Rectangle 51"/>
          <p:cNvSpPr>
            <a:spLocks/>
          </p:cNvSpPr>
          <p:nvPr/>
        </p:nvSpPr>
        <p:spPr bwMode="auto">
          <a:xfrm>
            <a:off x="8396797" y="556855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53" name="Rectangle 52"/>
          <p:cNvSpPr>
            <a:spLocks/>
          </p:cNvSpPr>
          <p:nvPr/>
        </p:nvSpPr>
        <p:spPr bwMode="auto">
          <a:xfrm>
            <a:off x="413206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-1</a:t>
            </a:r>
          </a:p>
        </p:txBody>
      </p:sp>
      <p:sp>
        <p:nvSpPr>
          <p:cNvPr id="54" name="Rectangle 53"/>
          <p:cNvSpPr>
            <a:spLocks/>
          </p:cNvSpPr>
          <p:nvPr/>
        </p:nvSpPr>
        <p:spPr bwMode="auto">
          <a:xfrm>
            <a:off x="342661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-2</a:t>
            </a:r>
          </a:p>
        </p:txBody>
      </p:sp>
      <p:sp>
        <p:nvSpPr>
          <p:cNvPr id="55" name="Rectangle 54"/>
          <p:cNvSpPr>
            <a:spLocks/>
          </p:cNvSpPr>
          <p:nvPr/>
        </p:nvSpPr>
        <p:spPr bwMode="auto">
          <a:xfrm>
            <a:off x="2712244"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-3</a:t>
            </a:r>
          </a:p>
        </p:txBody>
      </p:sp>
      <p:sp>
        <p:nvSpPr>
          <p:cNvPr id="56" name="Rectangle 55"/>
          <p:cNvSpPr>
            <a:spLocks/>
          </p:cNvSpPr>
          <p:nvPr/>
        </p:nvSpPr>
        <p:spPr bwMode="auto">
          <a:xfrm>
            <a:off x="1997869"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-4</a:t>
            </a:r>
          </a:p>
        </p:txBody>
      </p:sp>
      <p:sp>
        <p:nvSpPr>
          <p:cNvPr id="57" name="Rectangle 56"/>
          <p:cNvSpPr>
            <a:spLocks/>
          </p:cNvSpPr>
          <p:nvPr/>
        </p:nvSpPr>
        <p:spPr bwMode="auto">
          <a:xfrm>
            <a:off x="1319213" y="5568554"/>
            <a:ext cx="1715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pPr>
            <a:r>
              <a:rPr lang="en-US" altLang="en-US" sz="1500">
                <a:solidFill>
                  <a:srgbClr val="FFC000"/>
                </a:solidFill>
              </a:rPr>
              <a:t>-5</a:t>
            </a:r>
          </a:p>
        </p:txBody>
      </p:sp>
      <p:sp>
        <p:nvSpPr>
          <p:cNvPr id="58" name="Rectangle 18"/>
          <p:cNvSpPr>
            <a:spLocks/>
          </p:cNvSpPr>
          <p:nvPr/>
        </p:nvSpPr>
        <p:spPr bwMode="auto">
          <a:xfrm>
            <a:off x="1536686" y="1639491"/>
            <a:ext cx="232172" cy="232172"/>
          </a:xfrm>
          <a:prstGeom prst="rect">
            <a:avLst/>
          </a:pr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59" name="Rectangle 19"/>
          <p:cNvSpPr>
            <a:spLocks/>
          </p:cNvSpPr>
          <p:nvPr/>
        </p:nvSpPr>
        <p:spPr bwMode="auto">
          <a:xfrm>
            <a:off x="1884944" y="1639491"/>
            <a:ext cx="15566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Cooler than average</a:t>
            </a:r>
          </a:p>
        </p:txBody>
      </p:sp>
      <p:sp>
        <p:nvSpPr>
          <p:cNvPr id="60" name="Rectangle 20"/>
          <p:cNvSpPr>
            <a:spLocks/>
          </p:cNvSpPr>
          <p:nvPr/>
        </p:nvSpPr>
        <p:spPr bwMode="auto">
          <a:xfrm>
            <a:off x="1536686" y="1996679"/>
            <a:ext cx="232172" cy="23217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61" name="Rectangle 21"/>
          <p:cNvSpPr>
            <a:spLocks/>
          </p:cNvSpPr>
          <p:nvPr/>
        </p:nvSpPr>
        <p:spPr bwMode="auto">
          <a:xfrm>
            <a:off x="1884944" y="1996679"/>
            <a:ext cx="634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Average</a:t>
            </a:r>
          </a:p>
        </p:txBody>
      </p:sp>
      <p:sp>
        <p:nvSpPr>
          <p:cNvPr id="62" name="Rectangle 22"/>
          <p:cNvSpPr>
            <a:spLocks/>
          </p:cNvSpPr>
          <p:nvPr/>
        </p:nvSpPr>
        <p:spPr bwMode="auto">
          <a:xfrm>
            <a:off x="1536686" y="2353866"/>
            <a:ext cx="232172" cy="232172"/>
          </a:xfrm>
          <a:prstGeom prst="rect">
            <a:avLst/>
          </a:prstGeom>
          <a:gradFill rotWithShape="0">
            <a:gsLst>
              <a:gs pos="0">
                <a:srgbClr val="DD181A"/>
              </a:gs>
              <a:gs pos="100000">
                <a:srgbClr val="9E0F00"/>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63" name="Rectangle 23"/>
          <p:cNvSpPr>
            <a:spLocks/>
          </p:cNvSpPr>
          <p:nvPr/>
        </p:nvSpPr>
        <p:spPr bwMode="auto">
          <a:xfrm>
            <a:off x="1884944" y="2353866"/>
            <a:ext cx="1657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latin typeface="+mn-lt"/>
              </a:rPr>
              <a:t>Warmer than average</a:t>
            </a:r>
          </a:p>
        </p:txBody>
      </p:sp>
      <p:sp>
        <p:nvSpPr>
          <p:cNvPr id="64" name="Rectangle 24"/>
          <p:cNvSpPr>
            <a:spLocks/>
          </p:cNvSpPr>
          <p:nvPr/>
        </p:nvSpPr>
        <p:spPr bwMode="auto">
          <a:xfrm>
            <a:off x="5787217" y="1639491"/>
            <a:ext cx="21480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dirty="0">
                <a:solidFill>
                  <a:srgbClr val="FFC000"/>
                </a:solidFill>
                <a:latin typeface="+mn-lt"/>
              </a:rPr>
              <a:t>Baseline (1951 - 1980) mean</a:t>
            </a:r>
          </a:p>
        </p:txBody>
      </p:sp>
      <p:sp>
        <p:nvSpPr>
          <p:cNvPr id="65" name="Line 25"/>
          <p:cNvSpPr>
            <a:spLocks noChangeShapeType="1"/>
          </p:cNvSpPr>
          <p:nvPr/>
        </p:nvSpPr>
        <p:spPr bwMode="auto">
          <a:xfrm>
            <a:off x="5296084" y="1746647"/>
            <a:ext cx="357188" cy="0"/>
          </a:xfrm>
          <a:prstGeom prst="line">
            <a:avLst/>
          </a:prstGeom>
          <a:noFill/>
          <a:ln w="63500">
            <a:solidFill>
              <a:srgbClr val="66950E"/>
            </a:solidFill>
            <a:miter lim="800000"/>
            <a:headEnd/>
            <a:tailEnd/>
          </a:ln>
          <a:effectLst>
            <a:outerShdw dist="38099" dir="5400000" algn="ctr" rotWithShape="0">
              <a:schemeClr val="bg2">
                <a:alpha val="79999"/>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nvGrpSpPr>
          <p:cNvPr id="66" name="Group 29"/>
          <p:cNvGrpSpPr>
            <a:grpSpLocks/>
          </p:cNvGrpSpPr>
          <p:nvPr/>
        </p:nvGrpSpPr>
        <p:grpSpPr bwMode="auto">
          <a:xfrm>
            <a:off x="2402866" y="2421955"/>
            <a:ext cx="6064374" cy="3027164"/>
            <a:chOff x="0" y="0"/>
            <a:chExt cx="5432" cy="2711"/>
          </a:xfrm>
        </p:grpSpPr>
        <p:sp>
          <p:nvSpPr>
            <p:cNvPr id="67" name="Freeform 66"/>
            <p:cNvSpPr>
              <a:spLocks/>
            </p:cNvSpPr>
            <p:nvPr/>
          </p:nvSpPr>
          <p:spPr bwMode="auto">
            <a:xfrm>
              <a:off x="0" y="1826"/>
              <a:ext cx="1963" cy="8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0" y="21600"/>
                  </a:moveTo>
                  <a:lnTo>
                    <a:pt x="264" y="20815"/>
                  </a:lnTo>
                  <a:lnTo>
                    <a:pt x="704" y="21502"/>
                  </a:lnTo>
                  <a:lnTo>
                    <a:pt x="3256" y="21502"/>
                  </a:lnTo>
                  <a:lnTo>
                    <a:pt x="4711" y="20913"/>
                  </a:lnTo>
                  <a:lnTo>
                    <a:pt x="6119" y="21109"/>
                  </a:lnTo>
                  <a:lnTo>
                    <a:pt x="6911" y="20422"/>
                  </a:lnTo>
                  <a:lnTo>
                    <a:pt x="7571" y="20331"/>
                  </a:lnTo>
                  <a:lnTo>
                    <a:pt x="7879" y="19742"/>
                  </a:lnTo>
                  <a:lnTo>
                    <a:pt x="8363" y="19840"/>
                  </a:lnTo>
                  <a:lnTo>
                    <a:pt x="8759" y="20724"/>
                  </a:lnTo>
                  <a:lnTo>
                    <a:pt x="9067" y="19153"/>
                  </a:lnTo>
                  <a:lnTo>
                    <a:pt x="9461" y="19153"/>
                  </a:lnTo>
                  <a:lnTo>
                    <a:pt x="9503" y="19644"/>
                  </a:lnTo>
                  <a:lnTo>
                    <a:pt x="10384" y="19651"/>
                  </a:lnTo>
                  <a:lnTo>
                    <a:pt x="10912" y="18964"/>
                  </a:lnTo>
                  <a:lnTo>
                    <a:pt x="11176" y="18276"/>
                  </a:lnTo>
                  <a:lnTo>
                    <a:pt x="11528" y="18276"/>
                  </a:lnTo>
                  <a:lnTo>
                    <a:pt x="11616" y="18865"/>
                  </a:lnTo>
                  <a:lnTo>
                    <a:pt x="11924" y="18865"/>
                  </a:lnTo>
                  <a:lnTo>
                    <a:pt x="12232" y="18284"/>
                  </a:lnTo>
                  <a:lnTo>
                    <a:pt x="12626" y="18186"/>
                  </a:lnTo>
                  <a:lnTo>
                    <a:pt x="12848" y="19070"/>
                  </a:lnTo>
                  <a:lnTo>
                    <a:pt x="13068" y="18284"/>
                  </a:lnTo>
                  <a:lnTo>
                    <a:pt x="13464" y="17401"/>
                  </a:lnTo>
                  <a:lnTo>
                    <a:pt x="14256" y="17590"/>
                  </a:lnTo>
                  <a:lnTo>
                    <a:pt x="14476" y="16706"/>
                  </a:lnTo>
                  <a:lnTo>
                    <a:pt x="14652" y="15921"/>
                  </a:lnTo>
                  <a:lnTo>
                    <a:pt x="15004" y="16023"/>
                  </a:lnTo>
                  <a:lnTo>
                    <a:pt x="15136" y="14947"/>
                  </a:lnTo>
                  <a:lnTo>
                    <a:pt x="15314" y="15532"/>
                  </a:lnTo>
                  <a:lnTo>
                    <a:pt x="15358" y="13772"/>
                  </a:lnTo>
                  <a:lnTo>
                    <a:pt x="15666" y="13870"/>
                  </a:lnTo>
                  <a:lnTo>
                    <a:pt x="15842" y="15532"/>
                  </a:lnTo>
                  <a:lnTo>
                    <a:pt x="16062" y="15135"/>
                  </a:lnTo>
                  <a:lnTo>
                    <a:pt x="16678" y="15037"/>
                  </a:lnTo>
                  <a:lnTo>
                    <a:pt x="16722" y="13663"/>
                  </a:lnTo>
                  <a:lnTo>
                    <a:pt x="17118" y="13663"/>
                  </a:lnTo>
                  <a:lnTo>
                    <a:pt x="17382" y="12386"/>
                  </a:lnTo>
                  <a:lnTo>
                    <a:pt x="17553" y="11389"/>
                  </a:lnTo>
                  <a:lnTo>
                    <a:pt x="18169" y="11290"/>
                  </a:lnTo>
                  <a:lnTo>
                    <a:pt x="18345" y="8050"/>
                  </a:lnTo>
                  <a:lnTo>
                    <a:pt x="18697" y="7840"/>
                  </a:lnTo>
                  <a:lnTo>
                    <a:pt x="18958" y="8632"/>
                  </a:lnTo>
                  <a:lnTo>
                    <a:pt x="19533" y="8723"/>
                  </a:lnTo>
                  <a:lnTo>
                    <a:pt x="19748" y="9418"/>
                  </a:lnTo>
                  <a:lnTo>
                    <a:pt x="19836" y="7650"/>
                  </a:lnTo>
                  <a:lnTo>
                    <a:pt x="19968" y="6465"/>
                  </a:lnTo>
                  <a:lnTo>
                    <a:pt x="20276" y="4992"/>
                  </a:lnTo>
                  <a:lnTo>
                    <a:pt x="20540" y="4399"/>
                  </a:lnTo>
                  <a:lnTo>
                    <a:pt x="20852" y="4599"/>
                  </a:lnTo>
                  <a:lnTo>
                    <a:pt x="21074" y="5385"/>
                  </a:lnTo>
                  <a:lnTo>
                    <a:pt x="21292" y="6076"/>
                  </a:lnTo>
                  <a:lnTo>
                    <a:pt x="21468" y="1265"/>
                  </a:lnTo>
                  <a:lnTo>
                    <a:pt x="21556" y="0"/>
                  </a:lnTo>
                  <a:lnTo>
                    <a:pt x="21600" y="21597"/>
                  </a:lnTo>
                  <a:lnTo>
                    <a:pt x="0" y="21600"/>
                  </a:lnTo>
                  <a:close/>
                  <a:moveTo>
                    <a:pt x="0" y="21600"/>
                  </a:moveTo>
                </a:path>
              </a:pathLst>
            </a:custGeom>
            <a:gradFill rotWithShape="0">
              <a:gsLst>
                <a:gs pos="0">
                  <a:srgbClr val="1A5DAC"/>
                </a:gs>
                <a:gs pos="100000">
                  <a:srgbClr val="004285"/>
                </a:gs>
              </a:gsLst>
              <a:lin ang="5400000" scaled="1"/>
            </a:gra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68" name="Freeform 67"/>
            <p:cNvSpPr>
              <a:spLocks/>
            </p:cNvSpPr>
            <p:nvPr/>
          </p:nvSpPr>
          <p:spPr bwMode="auto">
            <a:xfrm>
              <a:off x="1961" y="899"/>
              <a:ext cx="577" cy="18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21600" y="21600"/>
                  </a:moveTo>
                  <a:lnTo>
                    <a:pt x="21594" y="0"/>
                  </a:lnTo>
                  <a:lnTo>
                    <a:pt x="20992" y="1442"/>
                  </a:lnTo>
                  <a:lnTo>
                    <a:pt x="19319" y="1394"/>
                  </a:lnTo>
                  <a:lnTo>
                    <a:pt x="18406" y="1921"/>
                  </a:lnTo>
                  <a:lnTo>
                    <a:pt x="16429" y="2495"/>
                  </a:lnTo>
                  <a:lnTo>
                    <a:pt x="14451" y="2449"/>
                  </a:lnTo>
                  <a:lnTo>
                    <a:pt x="14299" y="3168"/>
                  </a:lnTo>
                  <a:lnTo>
                    <a:pt x="13843" y="3069"/>
                  </a:lnTo>
                  <a:lnTo>
                    <a:pt x="13680" y="4220"/>
                  </a:lnTo>
                  <a:lnTo>
                    <a:pt x="13072" y="4076"/>
                  </a:lnTo>
                  <a:lnTo>
                    <a:pt x="12768" y="5465"/>
                  </a:lnTo>
                  <a:lnTo>
                    <a:pt x="12159" y="5082"/>
                  </a:lnTo>
                  <a:lnTo>
                    <a:pt x="11399" y="4509"/>
                  </a:lnTo>
                  <a:lnTo>
                    <a:pt x="10779" y="3887"/>
                  </a:lnTo>
                  <a:lnTo>
                    <a:pt x="9715" y="3699"/>
                  </a:lnTo>
                  <a:lnTo>
                    <a:pt x="9417" y="4517"/>
                  </a:lnTo>
                  <a:lnTo>
                    <a:pt x="8961" y="4373"/>
                  </a:lnTo>
                  <a:lnTo>
                    <a:pt x="8645" y="6098"/>
                  </a:lnTo>
                  <a:lnTo>
                    <a:pt x="8037" y="5858"/>
                  </a:lnTo>
                  <a:lnTo>
                    <a:pt x="7733" y="6720"/>
                  </a:lnTo>
                  <a:lnTo>
                    <a:pt x="7283" y="6908"/>
                  </a:lnTo>
                  <a:lnTo>
                    <a:pt x="7131" y="8009"/>
                  </a:lnTo>
                  <a:lnTo>
                    <a:pt x="6674" y="8155"/>
                  </a:lnTo>
                  <a:lnTo>
                    <a:pt x="6529" y="9925"/>
                  </a:lnTo>
                  <a:lnTo>
                    <a:pt x="5768" y="9446"/>
                  </a:lnTo>
                  <a:lnTo>
                    <a:pt x="4856" y="9159"/>
                  </a:lnTo>
                  <a:lnTo>
                    <a:pt x="4247" y="9686"/>
                  </a:lnTo>
                  <a:lnTo>
                    <a:pt x="3943" y="10356"/>
                  </a:lnTo>
                  <a:lnTo>
                    <a:pt x="3646" y="11220"/>
                  </a:lnTo>
                  <a:lnTo>
                    <a:pt x="2422" y="11316"/>
                  </a:lnTo>
                  <a:lnTo>
                    <a:pt x="1814" y="13136"/>
                  </a:lnTo>
                  <a:lnTo>
                    <a:pt x="1053" y="11077"/>
                  </a:lnTo>
                  <a:lnTo>
                    <a:pt x="0" y="11124"/>
                  </a:lnTo>
                  <a:lnTo>
                    <a:pt x="44" y="21580"/>
                  </a:lnTo>
                  <a:lnTo>
                    <a:pt x="21600" y="21600"/>
                  </a:lnTo>
                  <a:close/>
                  <a:moveTo>
                    <a:pt x="21600" y="21600"/>
                  </a:moveTo>
                </a:path>
              </a:pathLst>
            </a:custGeom>
            <a:solidFill>
              <a:srgbClr val="FFFFFF"/>
            </a:solidFill>
            <a:ln>
              <a:noFill/>
            </a:ln>
            <a:extLst>
              <a:ext uri="{91240B29-F687-4f45-9708-019B960494DF}">
                <a14:hiddenLine xmlns:a14="http://schemas.microsoft.com/office/drawing/2010/main" w="19050" cap="flat">
                  <a:solidFill>
                    <a:srgbClr val="000000"/>
                  </a:solidFill>
                  <a:miter lim="800000"/>
                  <a:headEnd type="none" w="med" len="med"/>
                  <a:tailEnd type="oval" w="med" len="med"/>
                </a14:hiddenLine>
              </a:ext>
            </a:extLst>
          </p:spPr>
          <p:txBody>
            <a:bodyPr lIns="0" tIns="0" rIns="0" bIns="0"/>
            <a:lstStyle/>
            <a:p>
              <a:endParaRPr lang="en-US"/>
            </a:p>
          </p:txBody>
        </p:sp>
        <p:sp>
          <p:nvSpPr>
            <p:cNvPr id="69" name="Freeform 68"/>
            <p:cNvSpPr>
              <a:spLocks/>
            </p:cNvSpPr>
            <p:nvPr/>
          </p:nvSpPr>
          <p:spPr bwMode="auto">
            <a:xfrm>
              <a:off x="2537" y="0"/>
              <a:ext cx="2895" cy="27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21599" y="21600"/>
                  </a:moveTo>
                  <a:lnTo>
                    <a:pt x="21600" y="21120"/>
                  </a:lnTo>
                  <a:lnTo>
                    <a:pt x="21392" y="20961"/>
                  </a:lnTo>
                  <a:lnTo>
                    <a:pt x="21248" y="20801"/>
                  </a:lnTo>
                  <a:lnTo>
                    <a:pt x="21009" y="20801"/>
                  </a:lnTo>
                  <a:lnTo>
                    <a:pt x="20950" y="20611"/>
                  </a:lnTo>
                  <a:lnTo>
                    <a:pt x="20774" y="20420"/>
                  </a:lnTo>
                  <a:lnTo>
                    <a:pt x="20684" y="20577"/>
                  </a:lnTo>
                  <a:lnTo>
                    <a:pt x="20445" y="20577"/>
                  </a:lnTo>
                  <a:lnTo>
                    <a:pt x="20326" y="20322"/>
                  </a:lnTo>
                  <a:lnTo>
                    <a:pt x="20116" y="20418"/>
                  </a:lnTo>
                  <a:lnTo>
                    <a:pt x="19967" y="20545"/>
                  </a:lnTo>
                  <a:lnTo>
                    <a:pt x="19818" y="20386"/>
                  </a:lnTo>
                  <a:lnTo>
                    <a:pt x="19668" y="20514"/>
                  </a:lnTo>
                  <a:lnTo>
                    <a:pt x="19459" y="20322"/>
                  </a:lnTo>
                  <a:lnTo>
                    <a:pt x="19372" y="20129"/>
                  </a:lnTo>
                  <a:lnTo>
                    <a:pt x="19283" y="19906"/>
                  </a:lnTo>
                  <a:lnTo>
                    <a:pt x="19044" y="19874"/>
                  </a:lnTo>
                  <a:lnTo>
                    <a:pt x="19016" y="20002"/>
                  </a:lnTo>
                  <a:lnTo>
                    <a:pt x="18658" y="20033"/>
                  </a:lnTo>
                  <a:lnTo>
                    <a:pt x="18599" y="19747"/>
                  </a:lnTo>
                  <a:lnTo>
                    <a:pt x="18449" y="19462"/>
                  </a:lnTo>
                  <a:lnTo>
                    <a:pt x="18331" y="19651"/>
                  </a:lnTo>
                  <a:lnTo>
                    <a:pt x="18152" y="19907"/>
                  </a:lnTo>
                  <a:lnTo>
                    <a:pt x="17973" y="19652"/>
                  </a:lnTo>
                  <a:lnTo>
                    <a:pt x="17705" y="19682"/>
                  </a:lnTo>
                  <a:lnTo>
                    <a:pt x="17443" y="19460"/>
                  </a:lnTo>
                  <a:lnTo>
                    <a:pt x="17230" y="19428"/>
                  </a:lnTo>
                  <a:lnTo>
                    <a:pt x="17123" y="19208"/>
                  </a:lnTo>
                  <a:lnTo>
                    <a:pt x="16975" y="18793"/>
                  </a:lnTo>
                  <a:lnTo>
                    <a:pt x="16737" y="18922"/>
                  </a:lnTo>
                  <a:lnTo>
                    <a:pt x="16498" y="18382"/>
                  </a:lnTo>
                  <a:lnTo>
                    <a:pt x="16200" y="18669"/>
                  </a:lnTo>
                  <a:lnTo>
                    <a:pt x="16019" y="18222"/>
                  </a:lnTo>
                  <a:lnTo>
                    <a:pt x="15602" y="18666"/>
                  </a:lnTo>
                  <a:lnTo>
                    <a:pt x="15482" y="18188"/>
                  </a:lnTo>
                  <a:lnTo>
                    <a:pt x="14797" y="17807"/>
                  </a:lnTo>
                  <a:lnTo>
                    <a:pt x="14678" y="16437"/>
                  </a:lnTo>
                  <a:lnTo>
                    <a:pt x="14559" y="16246"/>
                  </a:lnTo>
                  <a:lnTo>
                    <a:pt x="14260" y="16820"/>
                  </a:lnTo>
                  <a:lnTo>
                    <a:pt x="14051" y="16947"/>
                  </a:lnTo>
                  <a:lnTo>
                    <a:pt x="13872" y="17170"/>
                  </a:lnTo>
                  <a:lnTo>
                    <a:pt x="13723" y="16629"/>
                  </a:lnTo>
                  <a:lnTo>
                    <a:pt x="13574" y="16406"/>
                  </a:lnTo>
                  <a:lnTo>
                    <a:pt x="13395" y="17043"/>
                  </a:lnTo>
                  <a:lnTo>
                    <a:pt x="13392" y="16467"/>
                  </a:lnTo>
                  <a:lnTo>
                    <a:pt x="13304" y="15826"/>
                  </a:lnTo>
                  <a:lnTo>
                    <a:pt x="13185" y="14902"/>
                  </a:lnTo>
                  <a:lnTo>
                    <a:pt x="13005" y="15091"/>
                  </a:lnTo>
                  <a:lnTo>
                    <a:pt x="12796" y="15951"/>
                  </a:lnTo>
                  <a:lnTo>
                    <a:pt x="12651" y="16426"/>
                  </a:lnTo>
                  <a:lnTo>
                    <a:pt x="12410" y="15884"/>
                  </a:lnTo>
                  <a:lnTo>
                    <a:pt x="12320" y="15027"/>
                  </a:lnTo>
                  <a:lnTo>
                    <a:pt x="12082" y="14486"/>
                  </a:lnTo>
                  <a:lnTo>
                    <a:pt x="11813" y="14102"/>
                  </a:lnTo>
                  <a:lnTo>
                    <a:pt x="11633" y="13498"/>
                  </a:lnTo>
                  <a:lnTo>
                    <a:pt x="11336" y="13211"/>
                  </a:lnTo>
                  <a:lnTo>
                    <a:pt x="11275" y="12447"/>
                  </a:lnTo>
                  <a:lnTo>
                    <a:pt x="11158" y="11268"/>
                  </a:lnTo>
                  <a:lnTo>
                    <a:pt x="10919" y="11263"/>
                  </a:lnTo>
                  <a:lnTo>
                    <a:pt x="10827" y="12317"/>
                  </a:lnTo>
                  <a:lnTo>
                    <a:pt x="10648" y="11995"/>
                  </a:lnTo>
                  <a:lnTo>
                    <a:pt x="10469" y="11357"/>
                  </a:lnTo>
                  <a:lnTo>
                    <a:pt x="10320" y="10911"/>
                  </a:lnTo>
                  <a:lnTo>
                    <a:pt x="10170" y="11262"/>
                  </a:lnTo>
                  <a:lnTo>
                    <a:pt x="10020" y="12601"/>
                  </a:lnTo>
                  <a:lnTo>
                    <a:pt x="9782" y="11518"/>
                  </a:lnTo>
                  <a:lnTo>
                    <a:pt x="9726" y="10624"/>
                  </a:lnTo>
                  <a:lnTo>
                    <a:pt x="9518" y="10180"/>
                  </a:lnTo>
                  <a:lnTo>
                    <a:pt x="9160" y="10147"/>
                  </a:lnTo>
                  <a:lnTo>
                    <a:pt x="8773" y="10561"/>
                  </a:lnTo>
                  <a:lnTo>
                    <a:pt x="8622" y="10431"/>
                  </a:lnTo>
                  <a:lnTo>
                    <a:pt x="8593" y="9252"/>
                  </a:lnTo>
                  <a:lnTo>
                    <a:pt x="8443" y="8552"/>
                  </a:lnTo>
                  <a:lnTo>
                    <a:pt x="8233" y="8935"/>
                  </a:lnTo>
                  <a:lnTo>
                    <a:pt x="8054" y="8522"/>
                  </a:lnTo>
                  <a:lnTo>
                    <a:pt x="7995" y="7759"/>
                  </a:lnTo>
                  <a:lnTo>
                    <a:pt x="7486" y="6452"/>
                  </a:lnTo>
                  <a:lnTo>
                    <a:pt x="7247" y="6579"/>
                  </a:lnTo>
                  <a:lnTo>
                    <a:pt x="6980" y="6039"/>
                  </a:lnTo>
                  <a:lnTo>
                    <a:pt x="6712" y="6198"/>
                  </a:lnTo>
                  <a:lnTo>
                    <a:pt x="6503" y="5879"/>
                  </a:lnTo>
                  <a:lnTo>
                    <a:pt x="6145" y="6292"/>
                  </a:lnTo>
                  <a:lnTo>
                    <a:pt x="6054" y="5504"/>
                  </a:lnTo>
                  <a:lnTo>
                    <a:pt x="5875" y="4707"/>
                  </a:lnTo>
                  <a:lnTo>
                    <a:pt x="5666" y="4706"/>
                  </a:lnTo>
                  <a:lnTo>
                    <a:pt x="5370" y="4811"/>
                  </a:lnTo>
                  <a:lnTo>
                    <a:pt x="5281" y="4492"/>
                  </a:lnTo>
                  <a:lnTo>
                    <a:pt x="5099" y="4363"/>
                  </a:lnTo>
                  <a:lnTo>
                    <a:pt x="4831" y="4363"/>
                  </a:lnTo>
                  <a:lnTo>
                    <a:pt x="4741" y="3822"/>
                  </a:lnTo>
                  <a:lnTo>
                    <a:pt x="4473" y="3728"/>
                  </a:lnTo>
                  <a:lnTo>
                    <a:pt x="4294" y="4365"/>
                  </a:lnTo>
                  <a:lnTo>
                    <a:pt x="4174" y="4365"/>
                  </a:lnTo>
                  <a:lnTo>
                    <a:pt x="3967" y="2261"/>
                  </a:lnTo>
                  <a:lnTo>
                    <a:pt x="3758" y="1243"/>
                  </a:lnTo>
                  <a:lnTo>
                    <a:pt x="3697" y="0"/>
                  </a:lnTo>
                  <a:lnTo>
                    <a:pt x="3488" y="127"/>
                  </a:lnTo>
                  <a:lnTo>
                    <a:pt x="3428" y="2039"/>
                  </a:lnTo>
                  <a:lnTo>
                    <a:pt x="3309" y="2739"/>
                  </a:lnTo>
                  <a:lnTo>
                    <a:pt x="3220" y="1561"/>
                  </a:lnTo>
                  <a:lnTo>
                    <a:pt x="3102" y="860"/>
                  </a:lnTo>
                  <a:lnTo>
                    <a:pt x="2833" y="860"/>
                  </a:lnTo>
                  <a:lnTo>
                    <a:pt x="2685" y="2174"/>
                  </a:lnTo>
                  <a:lnTo>
                    <a:pt x="2389" y="2143"/>
                  </a:lnTo>
                  <a:lnTo>
                    <a:pt x="2090" y="1952"/>
                  </a:lnTo>
                  <a:lnTo>
                    <a:pt x="1732" y="1822"/>
                  </a:lnTo>
                  <a:lnTo>
                    <a:pt x="1613" y="2364"/>
                  </a:lnTo>
                  <a:lnTo>
                    <a:pt x="1434" y="2906"/>
                  </a:lnTo>
                  <a:lnTo>
                    <a:pt x="1314" y="1918"/>
                  </a:lnTo>
                  <a:lnTo>
                    <a:pt x="1107" y="2077"/>
                  </a:lnTo>
                  <a:lnTo>
                    <a:pt x="1077" y="3830"/>
                  </a:lnTo>
                  <a:lnTo>
                    <a:pt x="808" y="3831"/>
                  </a:lnTo>
                  <a:lnTo>
                    <a:pt x="599" y="3897"/>
                  </a:lnTo>
                  <a:lnTo>
                    <a:pt x="332" y="5299"/>
                  </a:lnTo>
                  <a:lnTo>
                    <a:pt x="123" y="5458"/>
                  </a:lnTo>
                  <a:lnTo>
                    <a:pt x="2" y="6860"/>
                  </a:lnTo>
                  <a:lnTo>
                    <a:pt x="0" y="21540"/>
                  </a:lnTo>
                  <a:lnTo>
                    <a:pt x="21599" y="21600"/>
                  </a:lnTo>
                  <a:close/>
                  <a:moveTo>
                    <a:pt x="21599" y="21600"/>
                  </a:moveTo>
                </a:path>
              </a:pathLst>
            </a:custGeom>
            <a:gradFill rotWithShape="0">
              <a:gsLst>
                <a:gs pos="0">
                  <a:srgbClr val="DD181A"/>
                </a:gs>
                <a:gs pos="100000">
                  <a:srgbClr val="9E0F00"/>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grpSp>
      <p:sp>
        <p:nvSpPr>
          <p:cNvPr id="70" name="Rectangle 31"/>
          <p:cNvSpPr>
            <a:spLocks/>
          </p:cNvSpPr>
          <p:nvPr/>
        </p:nvSpPr>
        <p:spPr bwMode="auto">
          <a:xfrm>
            <a:off x="1536686" y="2702124"/>
            <a:ext cx="232172" cy="232172"/>
          </a:xfrm>
          <a:prstGeom prst="rect">
            <a:avLst/>
          </a:pr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endParaRPr lang="en-US" altLang="en-US" sz="1400">
              <a:solidFill>
                <a:srgbClr val="FFFFFF"/>
              </a:solidFill>
            </a:endParaRPr>
          </a:p>
        </p:txBody>
      </p:sp>
      <p:sp>
        <p:nvSpPr>
          <p:cNvPr id="71" name="Rectangle 32"/>
          <p:cNvSpPr>
            <a:spLocks/>
          </p:cNvSpPr>
          <p:nvPr/>
        </p:nvSpPr>
        <p:spPr bwMode="auto">
          <a:xfrm>
            <a:off x="1884944" y="2702124"/>
            <a:ext cx="10770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dirty="0">
                <a:solidFill>
                  <a:srgbClr val="FFC000"/>
                </a:solidFill>
                <a:latin typeface="+mn-lt"/>
              </a:rPr>
              <a:t>Extremely hot</a:t>
            </a:r>
          </a:p>
        </p:txBody>
      </p:sp>
      <p:grpSp>
        <p:nvGrpSpPr>
          <p:cNvPr id="72" name="Group 35"/>
          <p:cNvGrpSpPr>
            <a:grpSpLocks/>
          </p:cNvGrpSpPr>
          <p:nvPr/>
        </p:nvGrpSpPr>
        <p:grpSpPr bwMode="auto">
          <a:xfrm>
            <a:off x="5242507" y="2425304"/>
            <a:ext cx="3231431" cy="3026048"/>
            <a:chOff x="0" y="0"/>
            <a:chExt cx="2895" cy="2711"/>
          </a:xfrm>
        </p:grpSpPr>
        <p:sp>
          <p:nvSpPr>
            <p:cNvPr id="73" name="Freeform 72"/>
            <p:cNvSpPr>
              <a:spLocks/>
            </p:cNvSpPr>
            <p:nvPr/>
          </p:nvSpPr>
          <p:spPr bwMode="auto">
            <a:xfrm>
              <a:off x="0" y="0"/>
              <a:ext cx="2895" cy="27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21599" y="21600"/>
                  </a:moveTo>
                  <a:lnTo>
                    <a:pt x="21600" y="21120"/>
                  </a:lnTo>
                  <a:lnTo>
                    <a:pt x="21392" y="20961"/>
                  </a:lnTo>
                  <a:lnTo>
                    <a:pt x="21248" y="20801"/>
                  </a:lnTo>
                  <a:lnTo>
                    <a:pt x="21009" y="20801"/>
                  </a:lnTo>
                  <a:lnTo>
                    <a:pt x="20950" y="20611"/>
                  </a:lnTo>
                  <a:lnTo>
                    <a:pt x="20774" y="20420"/>
                  </a:lnTo>
                  <a:lnTo>
                    <a:pt x="20684" y="20577"/>
                  </a:lnTo>
                  <a:lnTo>
                    <a:pt x="20445" y="20577"/>
                  </a:lnTo>
                  <a:lnTo>
                    <a:pt x="20326" y="20322"/>
                  </a:lnTo>
                  <a:lnTo>
                    <a:pt x="20116" y="20418"/>
                  </a:lnTo>
                  <a:lnTo>
                    <a:pt x="19967" y="20545"/>
                  </a:lnTo>
                  <a:lnTo>
                    <a:pt x="19818" y="20386"/>
                  </a:lnTo>
                  <a:lnTo>
                    <a:pt x="19668" y="20514"/>
                  </a:lnTo>
                  <a:lnTo>
                    <a:pt x="19459" y="20322"/>
                  </a:lnTo>
                  <a:lnTo>
                    <a:pt x="19372" y="20129"/>
                  </a:lnTo>
                  <a:lnTo>
                    <a:pt x="19283" y="19906"/>
                  </a:lnTo>
                  <a:lnTo>
                    <a:pt x="19044" y="19874"/>
                  </a:lnTo>
                  <a:lnTo>
                    <a:pt x="19016" y="20002"/>
                  </a:lnTo>
                  <a:lnTo>
                    <a:pt x="18658" y="20033"/>
                  </a:lnTo>
                  <a:lnTo>
                    <a:pt x="18599" y="19747"/>
                  </a:lnTo>
                  <a:lnTo>
                    <a:pt x="18449" y="19462"/>
                  </a:lnTo>
                  <a:lnTo>
                    <a:pt x="18331" y="19651"/>
                  </a:lnTo>
                  <a:lnTo>
                    <a:pt x="18152" y="19907"/>
                  </a:lnTo>
                  <a:lnTo>
                    <a:pt x="17973" y="19652"/>
                  </a:lnTo>
                  <a:lnTo>
                    <a:pt x="17705" y="19682"/>
                  </a:lnTo>
                  <a:lnTo>
                    <a:pt x="17443" y="19460"/>
                  </a:lnTo>
                  <a:lnTo>
                    <a:pt x="17230" y="19428"/>
                  </a:lnTo>
                  <a:lnTo>
                    <a:pt x="17123" y="19208"/>
                  </a:lnTo>
                  <a:lnTo>
                    <a:pt x="16975" y="18793"/>
                  </a:lnTo>
                  <a:lnTo>
                    <a:pt x="16737" y="18922"/>
                  </a:lnTo>
                  <a:lnTo>
                    <a:pt x="16498" y="18382"/>
                  </a:lnTo>
                  <a:lnTo>
                    <a:pt x="16200" y="18669"/>
                  </a:lnTo>
                  <a:lnTo>
                    <a:pt x="16019" y="18222"/>
                  </a:lnTo>
                  <a:lnTo>
                    <a:pt x="15602" y="18666"/>
                  </a:lnTo>
                  <a:lnTo>
                    <a:pt x="15482" y="18188"/>
                  </a:lnTo>
                  <a:lnTo>
                    <a:pt x="14797" y="17807"/>
                  </a:lnTo>
                  <a:lnTo>
                    <a:pt x="14678" y="16437"/>
                  </a:lnTo>
                  <a:lnTo>
                    <a:pt x="14559" y="16246"/>
                  </a:lnTo>
                  <a:lnTo>
                    <a:pt x="14260" y="16820"/>
                  </a:lnTo>
                  <a:lnTo>
                    <a:pt x="14051" y="16947"/>
                  </a:lnTo>
                  <a:lnTo>
                    <a:pt x="13872" y="17170"/>
                  </a:lnTo>
                  <a:lnTo>
                    <a:pt x="13723" y="16629"/>
                  </a:lnTo>
                  <a:lnTo>
                    <a:pt x="13574" y="16406"/>
                  </a:lnTo>
                  <a:lnTo>
                    <a:pt x="13395" y="17043"/>
                  </a:lnTo>
                  <a:lnTo>
                    <a:pt x="13392" y="16467"/>
                  </a:lnTo>
                  <a:lnTo>
                    <a:pt x="13304" y="15826"/>
                  </a:lnTo>
                  <a:lnTo>
                    <a:pt x="13185" y="14902"/>
                  </a:lnTo>
                  <a:lnTo>
                    <a:pt x="13005" y="15091"/>
                  </a:lnTo>
                  <a:lnTo>
                    <a:pt x="12796" y="15951"/>
                  </a:lnTo>
                  <a:lnTo>
                    <a:pt x="12651" y="16426"/>
                  </a:lnTo>
                  <a:lnTo>
                    <a:pt x="12410" y="15884"/>
                  </a:lnTo>
                  <a:lnTo>
                    <a:pt x="12320" y="15027"/>
                  </a:lnTo>
                  <a:lnTo>
                    <a:pt x="12082" y="14486"/>
                  </a:lnTo>
                  <a:lnTo>
                    <a:pt x="11813" y="14102"/>
                  </a:lnTo>
                  <a:lnTo>
                    <a:pt x="11633" y="13498"/>
                  </a:lnTo>
                  <a:lnTo>
                    <a:pt x="11336" y="13211"/>
                  </a:lnTo>
                  <a:lnTo>
                    <a:pt x="11275" y="12447"/>
                  </a:lnTo>
                  <a:lnTo>
                    <a:pt x="11158" y="11268"/>
                  </a:lnTo>
                  <a:lnTo>
                    <a:pt x="10919" y="11263"/>
                  </a:lnTo>
                  <a:lnTo>
                    <a:pt x="10827" y="12317"/>
                  </a:lnTo>
                  <a:lnTo>
                    <a:pt x="10648" y="11995"/>
                  </a:lnTo>
                  <a:lnTo>
                    <a:pt x="10469" y="11357"/>
                  </a:lnTo>
                  <a:lnTo>
                    <a:pt x="10320" y="10911"/>
                  </a:lnTo>
                  <a:lnTo>
                    <a:pt x="10170" y="11262"/>
                  </a:lnTo>
                  <a:lnTo>
                    <a:pt x="10020" y="12601"/>
                  </a:lnTo>
                  <a:lnTo>
                    <a:pt x="9782" y="11518"/>
                  </a:lnTo>
                  <a:lnTo>
                    <a:pt x="9726" y="10624"/>
                  </a:lnTo>
                  <a:lnTo>
                    <a:pt x="9518" y="10180"/>
                  </a:lnTo>
                  <a:lnTo>
                    <a:pt x="9160" y="10147"/>
                  </a:lnTo>
                  <a:lnTo>
                    <a:pt x="8773" y="10561"/>
                  </a:lnTo>
                  <a:lnTo>
                    <a:pt x="8622" y="10431"/>
                  </a:lnTo>
                  <a:lnTo>
                    <a:pt x="8593" y="9252"/>
                  </a:lnTo>
                  <a:lnTo>
                    <a:pt x="8443" y="8552"/>
                  </a:lnTo>
                  <a:lnTo>
                    <a:pt x="8233" y="8935"/>
                  </a:lnTo>
                  <a:lnTo>
                    <a:pt x="8054" y="8522"/>
                  </a:lnTo>
                  <a:lnTo>
                    <a:pt x="7995" y="7759"/>
                  </a:lnTo>
                  <a:lnTo>
                    <a:pt x="7486" y="6452"/>
                  </a:lnTo>
                  <a:lnTo>
                    <a:pt x="7247" y="6579"/>
                  </a:lnTo>
                  <a:lnTo>
                    <a:pt x="6980" y="6039"/>
                  </a:lnTo>
                  <a:lnTo>
                    <a:pt x="6712" y="6198"/>
                  </a:lnTo>
                  <a:lnTo>
                    <a:pt x="6503" y="5879"/>
                  </a:lnTo>
                  <a:lnTo>
                    <a:pt x="6145" y="6292"/>
                  </a:lnTo>
                  <a:lnTo>
                    <a:pt x="6054" y="5504"/>
                  </a:lnTo>
                  <a:lnTo>
                    <a:pt x="5875" y="4707"/>
                  </a:lnTo>
                  <a:lnTo>
                    <a:pt x="5666" y="4706"/>
                  </a:lnTo>
                  <a:lnTo>
                    <a:pt x="5370" y="4811"/>
                  </a:lnTo>
                  <a:lnTo>
                    <a:pt x="5281" y="4492"/>
                  </a:lnTo>
                  <a:lnTo>
                    <a:pt x="5099" y="4363"/>
                  </a:lnTo>
                  <a:lnTo>
                    <a:pt x="4831" y="4363"/>
                  </a:lnTo>
                  <a:lnTo>
                    <a:pt x="4741" y="3822"/>
                  </a:lnTo>
                  <a:lnTo>
                    <a:pt x="4473" y="3728"/>
                  </a:lnTo>
                  <a:lnTo>
                    <a:pt x="4294" y="4365"/>
                  </a:lnTo>
                  <a:lnTo>
                    <a:pt x="4174" y="4365"/>
                  </a:lnTo>
                  <a:lnTo>
                    <a:pt x="3967" y="2261"/>
                  </a:lnTo>
                  <a:lnTo>
                    <a:pt x="3758" y="1243"/>
                  </a:lnTo>
                  <a:lnTo>
                    <a:pt x="3697" y="0"/>
                  </a:lnTo>
                  <a:lnTo>
                    <a:pt x="3488" y="127"/>
                  </a:lnTo>
                  <a:lnTo>
                    <a:pt x="3428" y="2039"/>
                  </a:lnTo>
                  <a:lnTo>
                    <a:pt x="3309" y="2739"/>
                  </a:lnTo>
                  <a:lnTo>
                    <a:pt x="3220" y="1561"/>
                  </a:lnTo>
                  <a:lnTo>
                    <a:pt x="3102" y="860"/>
                  </a:lnTo>
                  <a:lnTo>
                    <a:pt x="2833" y="860"/>
                  </a:lnTo>
                  <a:lnTo>
                    <a:pt x="2685" y="2174"/>
                  </a:lnTo>
                  <a:lnTo>
                    <a:pt x="2389" y="2143"/>
                  </a:lnTo>
                  <a:lnTo>
                    <a:pt x="2090" y="1952"/>
                  </a:lnTo>
                  <a:lnTo>
                    <a:pt x="1732" y="1822"/>
                  </a:lnTo>
                  <a:lnTo>
                    <a:pt x="1613" y="2364"/>
                  </a:lnTo>
                  <a:lnTo>
                    <a:pt x="1434" y="2906"/>
                  </a:lnTo>
                  <a:lnTo>
                    <a:pt x="1314" y="1918"/>
                  </a:lnTo>
                  <a:lnTo>
                    <a:pt x="1107" y="2077"/>
                  </a:lnTo>
                  <a:lnTo>
                    <a:pt x="1077" y="3830"/>
                  </a:lnTo>
                  <a:lnTo>
                    <a:pt x="808" y="3831"/>
                  </a:lnTo>
                  <a:lnTo>
                    <a:pt x="599" y="3897"/>
                  </a:lnTo>
                  <a:lnTo>
                    <a:pt x="332" y="5299"/>
                  </a:lnTo>
                  <a:lnTo>
                    <a:pt x="123" y="5458"/>
                  </a:lnTo>
                  <a:lnTo>
                    <a:pt x="2" y="6860"/>
                  </a:lnTo>
                  <a:lnTo>
                    <a:pt x="0" y="21540"/>
                  </a:lnTo>
                  <a:lnTo>
                    <a:pt x="21599" y="21600"/>
                  </a:lnTo>
                  <a:close/>
                  <a:moveTo>
                    <a:pt x="21599" y="21600"/>
                  </a:moveTo>
                </a:path>
              </a:pathLst>
            </a:custGeom>
            <a:gradFill rotWithShape="0">
              <a:gsLst>
                <a:gs pos="0">
                  <a:srgbClr val="DD181A"/>
                </a:gs>
                <a:gs pos="100000">
                  <a:srgbClr val="9E0F00"/>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sp>
          <p:nvSpPr>
            <p:cNvPr id="74" name="Freeform 73"/>
            <p:cNvSpPr>
              <a:spLocks/>
            </p:cNvSpPr>
            <p:nvPr/>
          </p:nvSpPr>
          <p:spPr bwMode="auto">
            <a:xfrm>
              <a:off x="1591" y="1759"/>
              <a:ext cx="1304" cy="9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66" y="21523"/>
                  </a:moveTo>
                  <a:lnTo>
                    <a:pt x="21597" y="21600"/>
                  </a:lnTo>
                  <a:lnTo>
                    <a:pt x="21600" y="20232"/>
                  </a:lnTo>
                  <a:lnTo>
                    <a:pt x="21139" y="19778"/>
                  </a:lnTo>
                  <a:lnTo>
                    <a:pt x="20817" y="19324"/>
                  </a:lnTo>
                  <a:lnTo>
                    <a:pt x="20287" y="19324"/>
                  </a:lnTo>
                  <a:lnTo>
                    <a:pt x="20157" y="18784"/>
                  </a:lnTo>
                  <a:lnTo>
                    <a:pt x="19764" y="18239"/>
                  </a:lnTo>
                  <a:lnTo>
                    <a:pt x="19566" y="18686"/>
                  </a:lnTo>
                  <a:lnTo>
                    <a:pt x="19035" y="18686"/>
                  </a:lnTo>
                  <a:lnTo>
                    <a:pt x="18770" y="17960"/>
                  </a:lnTo>
                  <a:lnTo>
                    <a:pt x="18304" y="18232"/>
                  </a:lnTo>
                  <a:lnTo>
                    <a:pt x="17972" y="18595"/>
                  </a:lnTo>
                  <a:lnTo>
                    <a:pt x="17641" y="18142"/>
                  </a:lnTo>
                  <a:lnTo>
                    <a:pt x="17309" y="18505"/>
                  </a:lnTo>
                  <a:lnTo>
                    <a:pt x="16846" y="17960"/>
                  </a:lnTo>
                  <a:lnTo>
                    <a:pt x="16652" y="17409"/>
                  </a:lnTo>
                  <a:lnTo>
                    <a:pt x="16453" y="16774"/>
                  </a:lnTo>
                  <a:lnTo>
                    <a:pt x="15923" y="16683"/>
                  </a:lnTo>
                  <a:lnTo>
                    <a:pt x="15861" y="17046"/>
                  </a:lnTo>
                  <a:lnTo>
                    <a:pt x="15066" y="17137"/>
                  </a:lnTo>
                  <a:lnTo>
                    <a:pt x="14933" y="16320"/>
                  </a:lnTo>
                  <a:lnTo>
                    <a:pt x="14602" y="15509"/>
                  </a:lnTo>
                  <a:lnTo>
                    <a:pt x="14340" y="16046"/>
                  </a:lnTo>
                  <a:lnTo>
                    <a:pt x="13942" y="16776"/>
                  </a:lnTo>
                  <a:lnTo>
                    <a:pt x="13544" y="16050"/>
                  </a:lnTo>
                  <a:lnTo>
                    <a:pt x="12948" y="16134"/>
                  </a:lnTo>
                  <a:lnTo>
                    <a:pt x="12367" y="15504"/>
                  </a:lnTo>
                  <a:lnTo>
                    <a:pt x="11893" y="15413"/>
                  </a:lnTo>
                  <a:lnTo>
                    <a:pt x="11657" y="14786"/>
                  </a:lnTo>
                  <a:lnTo>
                    <a:pt x="11328" y="13602"/>
                  </a:lnTo>
                  <a:lnTo>
                    <a:pt x="10798" y="13969"/>
                  </a:lnTo>
                  <a:lnTo>
                    <a:pt x="10268" y="12433"/>
                  </a:lnTo>
                  <a:lnTo>
                    <a:pt x="9605" y="13250"/>
                  </a:lnTo>
                  <a:lnTo>
                    <a:pt x="9204" y="11975"/>
                  </a:lnTo>
                  <a:lnTo>
                    <a:pt x="8277" y="13242"/>
                  </a:lnTo>
                  <a:lnTo>
                    <a:pt x="8012" y="11880"/>
                  </a:lnTo>
                  <a:lnTo>
                    <a:pt x="6490" y="10795"/>
                  </a:lnTo>
                  <a:lnTo>
                    <a:pt x="6225" y="6892"/>
                  </a:lnTo>
                  <a:lnTo>
                    <a:pt x="5960" y="6347"/>
                  </a:lnTo>
                  <a:lnTo>
                    <a:pt x="5297" y="7981"/>
                  </a:lnTo>
                  <a:lnTo>
                    <a:pt x="4833" y="8344"/>
                  </a:lnTo>
                  <a:lnTo>
                    <a:pt x="4436" y="8979"/>
                  </a:lnTo>
                  <a:lnTo>
                    <a:pt x="4104" y="7436"/>
                  </a:lnTo>
                  <a:lnTo>
                    <a:pt x="3773" y="6801"/>
                  </a:lnTo>
                  <a:lnTo>
                    <a:pt x="3375" y="8616"/>
                  </a:lnTo>
                  <a:lnTo>
                    <a:pt x="3369" y="6976"/>
                  </a:lnTo>
                  <a:lnTo>
                    <a:pt x="3173" y="5150"/>
                  </a:lnTo>
                  <a:lnTo>
                    <a:pt x="2908" y="2518"/>
                  </a:lnTo>
                  <a:lnTo>
                    <a:pt x="2508" y="3056"/>
                  </a:lnTo>
                  <a:lnTo>
                    <a:pt x="2044" y="5506"/>
                  </a:lnTo>
                  <a:lnTo>
                    <a:pt x="1723" y="6858"/>
                  </a:lnTo>
                  <a:lnTo>
                    <a:pt x="1187" y="5315"/>
                  </a:lnTo>
                  <a:lnTo>
                    <a:pt x="988" y="2874"/>
                  </a:lnTo>
                  <a:lnTo>
                    <a:pt x="458" y="1331"/>
                  </a:lnTo>
                  <a:lnTo>
                    <a:pt x="0" y="0"/>
                  </a:lnTo>
                  <a:lnTo>
                    <a:pt x="66" y="21523"/>
                  </a:lnTo>
                  <a:close/>
                  <a:moveTo>
                    <a:pt x="66" y="21523"/>
                  </a:moveTo>
                </a:path>
              </a:pathLst>
            </a:custGeom>
            <a:gradFill rotWithShape="0">
              <a:gsLst>
                <a:gs pos="0">
                  <a:srgbClr val="580708"/>
                </a:gs>
                <a:gs pos="100000">
                  <a:srgbClr val="52000A"/>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l" eaLnBrk="1" hangingPunct="1">
                <a:spcBef>
                  <a:spcPct val="0"/>
                </a:spcBef>
              </a:pPr>
              <a:r>
                <a:rPr lang="en-US" altLang="en-US" sz="1400">
                  <a:solidFill>
                    <a:srgbClr val="FFC000"/>
                  </a:solidFill>
                </a:rPr>
                <a:t> </a:t>
              </a:r>
            </a:p>
          </p:txBody>
        </p:sp>
      </p:grpSp>
      <p:grpSp>
        <p:nvGrpSpPr>
          <p:cNvPr id="75" name="Group 46"/>
          <p:cNvGrpSpPr>
            <a:grpSpLocks/>
          </p:cNvGrpSpPr>
          <p:nvPr/>
        </p:nvGrpSpPr>
        <p:grpSpPr bwMode="auto">
          <a:xfrm>
            <a:off x="1036624" y="1371600"/>
            <a:ext cx="232172" cy="4137794"/>
            <a:chOff x="32" y="0"/>
            <a:chExt cx="208" cy="3707"/>
          </a:xfrm>
        </p:grpSpPr>
        <p:sp>
          <p:nvSpPr>
            <p:cNvPr id="76" name="Rectangle 40"/>
            <p:cNvSpPr>
              <a:spLocks/>
            </p:cNvSpPr>
            <p:nvPr/>
          </p:nvSpPr>
          <p:spPr bwMode="auto">
            <a:xfrm>
              <a:off x="32" y="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0.5</a:t>
              </a:r>
            </a:p>
          </p:txBody>
        </p:sp>
        <p:sp>
          <p:nvSpPr>
            <p:cNvPr id="77" name="Rectangle 41"/>
            <p:cNvSpPr>
              <a:spLocks/>
            </p:cNvSpPr>
            <p:nvPr/>
          </p:nvSpPr>
          <p:spPr bwMode="auto">
            <a:xfrm>
              <a:off x="32" y="69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0.4</a:t>
              </a:r>
            </a:p>
          </p:txBody>
        </p:sp>
        <p:sp>
          <p:nvSpPr>
            <p:cNvPr id="78" name="Rectangle 42"/>
            <p:cNvSpPr>
              <a:spLocks/>
            </p:cNvSpPr>
            <p:nvPr/>
          </p:nvSpPr>
          <p:spPr bwMode="auto">
            <a:xfrm>
              <a:off x="32" y="1416"/>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0.3</a:t>
              </a:r>
            </a:p>
          </p:txBody>
        </p:sp>
        <p:sp>
          <p:nvSpPr>
            <p:cNvPr id="118" name="Rectangle 43"/>
            <p:cNvSpPr>
              <a:spLocks/>
            </p:cNvSpPr>
            <p:nvPr/>
          </p:nvSpPr>
          <p:spPr bwMode="auto">
            <a:xfrm>
              <a:off x="32" y="2120"/>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0.2</a:t>
              </a:r>
            </a:p>
          </p:txBody>
        </p:sp>
        <p:sp>
          <p:nvSpPr>
            <p:cNvPr id="119" name="Rectangle 44"/>
            <p:cNvSpPr>
              <a:spLocks/>
            </p:cNvSpPr>
            <p:nvPr/>
          </p:nvSpPr>
          <p:spPr bwMode="auto">
            <a:xfrm>
              <a:off x="32" y="2824"/>
              <a:ext cx="2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0.1</a:t>
              </a:r>
            </a:p>
          </p:txBody>
        </p:sp>
        <p:sp>
          <p:nvSpPr>
            <p:cNvPr id="120" name="Rectangle 45"/>
            <p:cNvSpPr>
              <a:spLocks/>
            </p:cNvSpPr>
            <p:nvPr/>
          </p:nvSpPr>
          <p:spPr bwMode="auto">
            <a:xfrm>
              <a:off x="157" y="3528"/>
              <a:ext cx="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gn="ctr" eaLnBrk="0" hangingPunct="0">
                <a:spcBef>
                  <a:spcPts val="4000"/>
                </a:spcBef>
                <a:defRPr sz="3200">
                  <a:solidFill>
                    <a:srgbClr val="8C9999"/>
                  </a:solidFill>
                  <a:latin typeface="Arial Bold" pitchFamily="34" charset="0"/>
                  <a:ea typeface="ヒラギノ角ゴ ProN W6"/>
                  <a:cs typeface="ヒラギノ角ゴ ProN W6"/>
                  <a:sym typeface="Arial Bold" pitchFamily="34" charset="0"/>
                </a:defRPr>
              </a:lvl1pPr>
              <a:lvl2pPr marL="742950" indent="-285750" eaLnBrk="0" hangingPunct="0">
                <a:spcBef>
                  <a:spcPts val="1400"/>
                </a:spcBef>
                <a:buSzPct val="60000"/>
                <a:buFont typeface="Arial" pitchFamily="34" charset="0"/>
                <a:buChar char="•"/>
                <a:defRPr sz="36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1200"/>
                </a:spcBef>
                <a:buSzPct val="8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1000"/>
                </a:spcBef>
                <a:buSzPct val="8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1000"/>
                </a:spcBef>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1000"/>
                </a:spcBef>
                <a:spcAft>
                  <a:spcPct val="0"/>
                </a:spcAft>
                <a:buSzPct val="8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9pPr>
            </a:lstStyle>
            <a:p>
              <a:pPr algn="r" eaLnBrk="1" hangingPunct="1">
                <a:spcBef>
                  <a:spcPct val="0"/>
                </a:spcBef>
              </a:pPr>
              <a:r>
                <a:rPr lang="en-US" altLang="en-US" sz="1300">
                  <a:solidFill>
                    <a:srgbClr val="FFC000"/>
                  </a:solidFill>
                </a:rPr>
                <a:t>0</a:t>
              </a:r>
            </a:p>
          </p:txBody>
        </p:sp>
      </p:grpSp>
      <p:sp>
        <p:nvSpPr>
          <p:cNvPr id="121" name="Freeform 17"/>
          <p:cNvSpPr>
            <a:spLocks/>
          </p:cNvSpPr>
          <p:nvPr/>
        </p:nvSpPr>
        <p:spPr bwMode="auto">
          <a:xfrm>
            <a:off x="1402741" y="2245594"/>
            <a:ext cx="7045523" cy="3189014"/>
          </a:xfrm>
          <a:custGeom>
            <a:avLst/>
            <a:gdLst>
              <a:gd name="T0" fmla="*/ 0 w 21600"/>
              <a:gd name="T1" fmla="*/ 2147483647 h 21344"/>
              <a:gd name="T2" fmla="*/ 2147483647 w 21600"/>
              <a:gd name="T3" fmla="*/ 2147483647 h 21344"/>
              <a:gd name="T4" fmla="*/ 2147483647 w 21600"/>
              <a:gd name="T5" fmla="*/ 2147483647 h 21344"/>
              <a:gd name="T6" fmla="*/ 2147483647 w 21600"/>
              <a:gd name="T7" fmla="*/ 2147483647 h 21344"/>
              <a:gd name="T8" fmla="*/ 2147483647 w 21600"/>
              <a:gd name="T9" fmla="*/ 2147483647 h 21344"/>
              <a:gd name="T10" fmla="*/ 2147483647 w 21600"/>
              <a:gd name="T11" fmla="*/ 2147483647 h 21344"/>
              <a:gd name="T12" fmla="*/ 2147483647 w 21600"/>
              <a:gd name="T13" fmla="*/ 2147483647 h 2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344">
                <a:moveTo>
                  <a:pt x="0" y="21344"/>
                </a:moveTo>
                <a:lnTo>
                  <a:pt x="3471" y="21298"/>
                </a:lnTo>
                <a:cubicBezTo>
                  <a:pt x="3471" y="21298"/>
                  <a:pt x="4393" y="21386"/>
                  <a:pt x="5497" y="20282"/>
                </a:cubicBezTo>
                <a:cubicBezTo>
                  <a:pt x="8131" y="17649"/>
                  <a:pt x="9119" y="103"/>
                  <a:pt x="10814" y="1"/>
                </a:cubicBezTo>
                <a:cubicBezTo>
                  <a:pt x="12508" y="-102"/>
                  <a:pt x="13655" y="17891"/>
                  <a:pt x="16043" y="20208"/>
                </a:cubicBezTo>
                <a:cubicBezTo>
                  <a:pt x="17372" y="21498"/>
                  <a:pt x="18307" y="21239"/>
                  <a:pt x="18307" y="21239"/>
                </a:cubicBezTo>
                <a:lnTo>
                  <a:pt x="21600" y="21284"/>
                </a:lnTo>
              </a:path>
            </a:pathLst>
          </a:custGeom>
          <a:noFill/>
          <a:ln w="63500" cap="flat">
            <a:solidFill>
              <a:srgbClr val="66950E"/>
            </a:solidFill>
            <a:prstDash val="solid"/>
            <a:miter lim="800000"/>
            <a:headEnd type="none" w="med" len="med"/>
            <a:tailEnd type="none" w="med" len="med"/>
          </a:ln>
          <a:effectLst>
            <a:outerShdw dist="38099" dir="5400000" algn="ctr" rotWithShape="0">
              <a:schemeClr val="bg2">
                <a:alpha val="79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 name="Rectangle 121"/>
          <p:cNvSpPr/>
          <p:nvPr/>
        </p:nvSpPr>
        <p:spPr>
          <a:xfrm>
            <a:off x="6178354" y="2079546"/>
            <a:ext cx="2310094" cy="1477328"/>
          </a:xfrm>
          <a:prstGeom prst="rect">
            <a:avLst/>
          </a:prstGeom>
        </p:spPr>
        <p:txBody>
          <a:bodyPr wrap="square">
            <a:spAutoFit/>
          </a:bodyPr>
          <a:lstStyle/>
          <a:p>
            <a:pPr algn="ctr" eaLnBrk="1" hangingPunct="1"/>
            <a:r>
              <a:rPr lang="en-US" dirty="0">
                <a:solidFill>
                  <a:schemeClr val="bg2"/>
                </a:solidFill>
                <a:effectLst>
                  <a:outerShdw blurRad="38100" dist="38100" dir="2700000" algn="tl">
                    <a:srgbClr val="000000">
                      <a:alpha val="43137"/>
                    </a:srgbClr>
                  </a:outerShdw>
                </a:effectLst>
                <a:cs typeface="Arial" panose="020B0604020202020204" pitchFamily="34" charset="0"/>
              </a:rPr>
              <a:t>The </a:t>
            </a:r>
            <a:r>
              <a:rPr lang="ja-JP" altLang="en-US" dirty="0">
                <a:solidFill>
                  <a:schemeClr val="bg2"/>
                </a:solidFill>
                <a:effectLst>
                  <a:outerShdw blurRad="38100" dist="38100" dir="2700000" algn="tl">
                    <a:srgbClr val="000000">
                      <a:alpha val="43137"/>
                    </a:srgbClr>
                  </a:outerShdw>
                </a:effectLst>
                <a:ea typeface="MS PGothic" panose="020B0600070205080204" pitchFamily="34" charset="-128"/>
                <a:cs typeface="Arial" panose="020B0604020202020204" pitchFamily="34" charset="0"/>
              </a:rPr>
              <a:t>“</a:t>
            </a:r>
            <a:r>
              <a:rPr lang="en-US" altLang="ja-JP" dirty="0">
                <a:solidFill>
                  <a:schemeClr val="bg2"/>
                </a:solidFill>
                <a:effectLst>
                  <a:outerShdw blurRad="38100" dist="38100" dir="2700000" algn="tl">
                    <a:srgbClr val="000000">
                      <a:alpha val="43137"/>
                    </a:srgbClr>
                  </a:outerShdw>
                </a:effectLst>
                <a:ea typeface="MS PGothic" panose="020B0600070205080204" pitchFamily="34" charset="-128"/>
                <a:cs typeface="Arial" panose="020B0604020202020204" pitchFamily="34" charset="0"/>
              </a:rPr>
              <a:t>extreme</a:t>
            </a:r>
            <a:r>
              <a:rPr lang="ja-JP" altLang="en-US" dirty="0">
                <a:solidFill>
                  <a:schemeClr val="bg2"/>
                </a:solidFill>
                <a:effectLst>
                  <a:outerShdw blurRad="38100" dist="38100" dir="2700000" algn="tl">
                    <a:srgbClr val="000000">
                      <a:alpha val="43137"/>
                    </a:srgbClr>
                  </a:outerShdw>
                </a:effectLst>
                <a:ea typeface="MS PGothic" panose="020B0600070205080204" pitchFamily="34" charset="-128"/>
                <a:cs typeface="Arial" panose="020B0604020202020204" pitchFamily="34" charset="0"/>
              </a:rPr>
              <a:t>”</a:t>
            </a:r>
            <a:r>
              <a:rPr lang="en-US" altLang="ja-JP" dirty="0">
                <a:solidFill>
                  <a:schemeClr val="bg2"/>
                </a:solidFill>
                <a:effectLst>
                  <a:outerShdw blurRad="38100" dist="38100" dir="2700000" algn="tl">
                    <a:srgbClr val="000000">
                      <a:alpha val="43137"/>
                    </a:srgbClr>
                  </a:outerShdw>
                </a:effectLst>
                <a:ea typeface="MS PGothic" panose="020B0600070205080204" pitchFamily="34" charset="-128"/>
                <a:cs typeface="Arial" panose="020B0604020202020204" pitchFamily="34" charset="0"/>
              </a:rPr>
              <a:t> temperature events used to cover 0.1% of the Earth. Now they cover 10%.</a:t>
            </a:r>
            <a:endParaRPr lang="en-US" dirty="0">
              <a:solidFill>
                <a:schemeClr val="bg2"/>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6619228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600200"/>
            <a:ext cx="5257800" cy="1219200"/>
          </a:xfrm>
        </p:spPr>
        <p:txBody>
          <a:bodyPr/>
          <a:lstStyle/>
          <a:p>
            <a:r>
              <a:rPr lang="en-US" dirty="0"/>
              <a:t>Ragweed</a:t>
            </a:r>
          </a:p>
          <a:p>
            <a:pPr lvl="1"/>
            <a:r>
              <a:rPr lang="en-US" dirty="0"/>
              <a:t>↑ CO</a:t>
            </a:r>
            <a:r>
              <a:rPr lang="en-US" baseline="-25000" dirty="0"/>
              <a:t>2</a:t>
            </a:r>
            <a:r>
              <a:rPr lang="en-US" dirty="0"/>
              <a:t> and temperature</a:t>
            </a:r>
          </a:p>
          <a:p>
            <a:pPr lvl="1"/>
            <a:r>
              <a:rPr lang="en-US" dirty="0"/>
              <a:t>↑ Pollen counts, longer growing season</a:t>
            </a:r>
          </a:p>
        </p:txBody>
      </p:sp>
      <p:sp>
        <p:nvSpPr>
          <p:cNvPr id="6" name="Title 1"/>
          <p:cNvSpPr txBox="1">
            <a:spLocks/>
          </p:cNvSpPr>
          <p:nvPr/>
        </p:nvSpPr>
        <p:spPr>
          <a:xfrm>
            <a:off x="457200" y="228600"/>
            <a:ext cx="8229600" cy="11430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C000"/>
                </a:solidFill>
              </a:rPr>
              <a:t>Climate Change Impacts Air </a:t>
            </a:r>
            <a:r>
              <a:rPr lang="en-US" sz="3200" b="1" dirty="0" smtClean="0">
                <a:solidFill>
                  <a:srgbClr val="FFC000"/>
                </a:solidFill>
              </a:rPr>
              <a:t>Quality:  Pollen</a:t>
            </a:r>
            <a:endParaRPr lang="en-US" sz="3200" b="1" dirty="0">
              <a:solidFill>
                <a:srgbClr val="FFC000"/>
              </a:solidFill>
            </a:endParaRPr>
          </a:p>
        </p:txBody>
      </p:sp>
      <p:sp>
        <p:nvSpPr>
          <p:cNvPr id="8" name="Text Placeholder 3"/>
          <p:cNvSpPr>
            <a:spLocks noGrp="1"/>
          </p:cNvSpPr>
          <p:nvPr>
            <p:ph type="body" sz="quarter" idx="10"/>
          </p:nvPr>
        </p:nvSpPr>
        <p:spPr>
          <a:xfrm>
            <a:off x="457200" y="5791200"/>
            <a:ext cx="8229600" cy="609600"/>
          </a:xfrm>
        </p:spPr>
        <p:txBody>
          <a:bodyPr/>
          <a:lstStyle/>
          <a:p>
            <a:pPr marL="0">
              <a:lnSpc>
                <a:spcPct val="100000"/>
              </a:lnSpc>
            </a:pPr>
            <a:r>
              <a:rPr lang="en-US" dirty="0"/>
              <a:t>Source: </a:t>
            </a:r>
            <a:r>
              <a:rPr lang="en-US" dirty="0" err="1"/>
              <a:t>Ziska</a:t>
            </a:r>
            <a:r>
              <a:rPr lang="en-US" dirty="0"/>
              <a:t> et al., </a:t>
            </a:r>
            <a:r>
              <a:rPr lang="en-US" i="1" dirty="0"/>
              <a:t>J </a:t>
            </a:r>
            <a:r>
              <a:rPr lang="en-US" i="1" dirty="0" err="1"/>
              <a:t>Allerg</a:t>
            </a:r>
            <a:r>
              <a:rPr lang="en-US" i="1" dirty="0"/>
              <a:t> </a:t>
            </a:r>
            <a:r>
              <a:rPr lang="en-US" i="1" dirty="0" err="1"/>
              <a:t>Clin</a:t>
            </a:r>
            <a:r>
              <a:rPr lang="en-US" i="1" dirty="0"/>
              <a:t> </a:t>
            </a:r>
            <a:r>
              <a:rPr lang="en-US" i="1" dirty="0" err="1"/>
              <a:t>Immunol</a:t>
            </a:r>
            <a:r>
              <a:rPr lang="en-US" i="1" dirty="0"/>
              <a:t> </a:t>
            </a:r>
            <a:r>
              <a:rPr lang="en-US" dirty="0"/>
              <a:t>2003;111:290-95;</a:t>
            </a:r>
          </a:p>
          <a:p>
            <a:pPr marL="0">
              <a:lnSpc>
                <a:spcPct val="100000"/>
              </a:lnSpc>
            </a:pPr>
            <a:r>
              <a:rPr lang="en-US" dirty="0"/>
              <a:t>Graphic: </a:t>
            </a:r>
            <a:r>
              <a:rPr lang="en-US" i="1" dirty="0"/>
              <a:t>Wall Street Journal</a:t>
            </a:r>
            <a:r>
              <a:rPr lang="en-US" dirty="0"/>
              <a:t>, 3 May 2007.</a:t>
            </a:r>
          </a:p>
        </p:txBody>
      </p:sp>
      <p:pic>
        <p:nvPicPr>
          <p:cNvPr id="9" name="Picture 2" descr="C:\Users\gcl4\Desktop\ragweed-7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124200" cy="2217458"/>
          </a:xfrm>
          <a:prstGeom prst="round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descr="[In the Air]"/>
          <p:cNvPicPr>
            <a:picLocks noChangeAspect="1" noChangeArrowheads="1"/>
          </p:cNvPicPr>
          <p:nvPr/>
        </p:nvPicPr>
        <p:blipFill>
          <a:blip r:embed="rId4" cstate="print"/>
          <a:srcRect/>
          <a:stretch>
            <a:fillRect/>
          </a:stretch>
        </p:blipFill>
        <p:spPr bwMode="auto">
          <a:xfrm>
            <a:off x="4038600" y="3113087"/>
            <a:ext cx="4648200" cy="3211513"/>
          </a:xfrm>
          <a:prstGeom prst="rect">
            <a:avLst/>
          </a:prstGeom>
          <a:noFill/>
          <a:ln w="38100">
            <a:solidFill>
              <a:schemeClr val="tx1"/>
            </a:solidFill>
          </a:ln>
        </p:spPr>
      </p:pic>
    </p:spTree>
    <p:extLst>
      <p:ext uri="{BB962C8B-B14F-4D97-AF65-F5344CB8AC3E}">
        <p14:creationId xmlns:p14="http://schemas.microsoft.com/office/powerpoint/2010/main" val="15261301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NCEH_ATSDR_OD_PPT_dark(">
  <a:themeElements>
    <a:clrScheme name="NCEH ATSDR  Dark PPT Colors">
      <a:dk1>
        <a:srgbClr val="0F56DC"/>
      </a:dk1>
      <a:lt1>
        <a:srgbClr val="FFC000"/>
      </a:lt1>
      <a:dk2>
        <a:srgbClr val="FFFFFF"/>
      </a:dk2>
      <a:lt2>
        <a:srgbClr val="7CA295"/>
      </a:lt2>
      <a:accent1>
        <a:srgbClr val="007D57"/>
      </a:accent1>
      <a:accent2>
        <a:srgbClr val="005172"/>
      </a:accent2>
      <a:accent3>
        <a:srgbClr val="59705D"/>
      </a:accent3>
      <a:accent4>
        <a:srgbClr val="452325"/>
      </a:accent4>
      <a:accent5>
        <a:srgbClr val="EAAB00"/>
      </a:accent5>
      <a:accent6>
        <a:srgbClr val="A3A86B"/>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2085</TotalTime>
  <Words>3517</Words>
  <Application>Microsoft Macintosh PowerPoint</Application>
  <PresentationFormat>On-screen Show (4:3)</PresentationFormat>
  <Paragraphs>388</Paragraphs>
  <Slides>24</Slides>
  <Notes>23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29" baseType="lpstr">
      <vt:lpstr>NCEH_ATSDR_OD_PPT_dark(</vt:lpstr>
      <vt:lpstr>NCHHSTP_PPT_dark(</vt:lpstr>
      <vt:lpstr>Office Theme</vt:lpstr>
      <vt:lpstr>1_Office Theme</vt:lpstr>
      <vt:lpstr>Chart</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What is CDC doing to prepare for health effects of climate change?</vt:lpstr>
      <vt:lpstr>Climate-Ready States and Cities Initiative</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Jesse Bell</cp:lastModifiedBy>
  <cp:revision>152</cp:revision>
  <dcterms:created xsi:type="dcterms:W3CDTF">2011-02-11T14:50:47Z</dcterms:created>
  <dcterms:modified xsi:type="dcterms:W3CDTF">2014-11-18T02:14:03Z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